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9246" r:id="rId5"/>
    <p:sldId id="1509" r:id="rId6"/>
    <p:sldId id="9255" r:id="rId7"/>
    <p:sldId id="9221" r:id="rId8"/>
    <p:sldId id="9265" r:id="rId9"/>
    <p:sldId id="9254" r:id="rId10"/>
    <p:sldId id="9266" r:id="rId11"/>
    <p:sldId id="9270" r:id="rId12"/>
    <p:sldId id="9252" r:id="rId13"/>
    <p:sldId id="9268" r:id="rId14"/>
    <p:sldId id="9264" r:id="rId15"/>
    <p:sldId id="9260" r:id="rId16"/>
    <p:sldId id="9249" r:id="rId17"/>
    <p:sldId id="9227" r:id="rId18"/>
    <p:sldId id="9230" r:id="rId19"/>
    <p:sldId id="9233" r:id="rId20"/>
    <p:sldId id="9257" r:id="rId21"/>
    <p:sldId id="9259" r:id="rId22"/>
    <p:sldId id="9250" r:id="rId23"/>
    <p:sldId id="9236" r:id="rId24"/>
    <p:sldId id="9271" r:id="rId25"/>
    <p:sldId id="9251" r:id="rId26"/>
    <p:sldId id="9238" r:id="rId27"/>
    <p:sldId id="9272" r:id="rId28"/>
    <p:sldId id="9240" r:id="rId29"/>
    <p:sldId id="9241" r:id="rId30"/>
    <p:sldId id="9274" r:id="rId31"/>
    <p:sldId id="9258" r:id="rId32"/>
    <p:sldId id="1561" r:id="rId33"/>
  </p:sldIdLst>
  <p:sldSz cx="9144000" cy="5143500" type="screen16x9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41DF22CA-D4F0-4087-9AEB-FC7A96F34A56}">
          <p14:sldIdLst>
            <p14:sldId id="9246"/>
            <p14:sldId id="1509"/>
            <p14:sldId id="9255"/>
            <p14:sldId id="9221"/>
            <p14:sldId id="9265"/>
          </p14:sldIdLst>
        </p14:section>
        <p14:section name="Visual media for all" id="{C3A43EF3-54EA-4576-84D1-735DCCA315B5}">
          <p14:sldIdLst>
            <p14:sldId id="9254"/>
            <p14:sldId id="9266"/>
            <p14:sldId id="9270"/>
          </p14:sldIdLst>
        </p14:section>
        <p14:section name="Challenges" id="{DCD3C933-F299-4125-8146-33ABAFD0040C}">
          <p14:sldIdLst>
            <p14:sldId id="9252"/>
            <p14:sldId id="9268"/>
            <p14:sldId id="9264"/>
            <p14:sldId id="9260"/>
          </p14:sldIdLst>
        </p14:section>
        <p14:section name="Assitive tools, a neccessity" id="{03C9CB0A-AA68-417E-81AA-C63BF452C58A}">
          <p14:sldIdLst>
            <p14:sldId id="9249"/>
            <p14:sldId id="9227"/>
            <p14:sldId id="9230"/>
            <p14:sldId id="9233"/>
            <p14:sldId id="9257"/>
            <p14:sldId id="9259"/>
          </p14:sldIdLst>
        </p14:section>
        <p14:section name="Whats in it for brands" id="{EFD2E3DC-774E-429C-B676-CE14B197D112}">
          <p14:sldIdLst>
            <p14:sldId id="9250"/>
            <p14:sldId id="9236"/>
            <p14:sldId id="9271"/>
            <p14:sldId id="9251"/>
            <p14:sldId id="9238"/>
            <p14:sldId id="9272"/>
            <p14:sldId id="9240"/>
            <p14:sldId id="9241"/>
            <p14:sldId id="9274"/>
            <p14:sldId id="9258"/>
            <p14:sldId id="15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64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ana Young" initials="DY" lastIdx="1" clrIdx="0">
    <p:extLst>
      <p:ext uri="{19B8F6BF-5375-455C-9EA6-DF929625EA0E}">
        <p15:presenceInfo xmlns:p15="http://schemas.microsoft.com/office/powerpoint/2012/main" userId="8d0b549830f023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F36383"/>
    <a:srgbClr val="3BC1B5"/>
    <a:srgbClr val="F4C34A"/>
    <a:srgbClr val="FDE0E6"/>
    <a:srgbClr val="D7F3F0"/>
    <a:srgbClr val="BABABA"/>
    <a:srgbClr val="F3BC51"/>
    <a:srgbClr val="B3B3B3"/>
    <a:srgbClr val="3CC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35AF38-EDE2-714C-9F29-140FCF71748B}" v="4399" dt="2022-05-17T18:25:06.7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7"/>
    <p:restoredTop sz="94640"/>
  </p:normalViewPr>
  <p:slideViewPr>
    <p:cSldViewPr snapToGrid="0" snapToObjects="1">
      <p:cViewPr varScale="1">
        <p:scale>
          <a:sx n="73" d="100"/>
          <a:sy n="73" d="100"/>
        </p:scale>
        <p:origin x="232" y="44"/>
      </p:cViewPr>
      <p:guideLst>
        <p:guide orient="horz" pos="26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22225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5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BBA-42E7-9010-500FED9669A2}"/>
              </c:ext>
            </c:extLst>
          </c:dPt>
          <c:dPt>
            <c:idx val="1"/>
            <c:bubble3D val="0"/>
            <c:spPr>
              <a:solidFill>
                <a:schemeClr val="tx1"/>
              </a:solidFill>
              <a:ln w="22225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BBA-42E7-9010-500FED9669A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0%</c:formatCode>
                <c:ptCount val="2"/>
                <c:pt idx="0">
                  <c:v>0.54</c:v>
                </c:pt>
                <c:pt idx="1">
                  <c:v>0.46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BA-42E7-9010-500FED9669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E8EEAEA-26BD-6749-B7E4-6953697AD3EA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8EFC7C6-B224-2341-BFDA-348D234B8B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143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83423C9-05FD-EA4B-9B33-6C9C31F2D682}" type="datetimeFigureOut">
              <a:rPr lang="en-US" smtClean="0"/>
              <a:t>5/20/2022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B42A17-17B6-054D-8AB6-62849C88B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2686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Title might change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837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42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5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		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8233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42A17-17B6-054D-8AB6-62849C88B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446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674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5825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6287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934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81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42A17-17B6-054D-8AB6-62849C88B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43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09191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1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5202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986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682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457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56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210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21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7815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260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017"/>
              </a:spcAft>
            </a:pPr>
            <a:endParaRPr lang="en-US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2A17-17B6-054D-8AB6-62849C88B94D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076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79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336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42A17-17B6-054D-8AB6-62849C88B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8463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124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B42A17-17B6-054D-8AB6-62849C88B94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979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FB42A17-17B6-054D-8AB6-62849C88B94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5997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Magna Grey.wm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783" y="4766735"/>
            <a:ext cx="535880" cy="17383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1551A57-7D51-48A5-BE79-C7543C6D02BE}"/>
              </a:ext>
            </a:extLst>
          </p:cNvPr>
          <p:cNvSpPr/>
          <p:nvPr userDrawn="1"/>
        </p:nvSpPr>
        <p:spPr>
          <a:xfrm>
            <a:off x="0" y="-9525"/>
            <a:ext cx="9134475" cy="5153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98AB844-1EE8-4558-A792-E8C0DC069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5675" y="1545168"/>
            <a:ext cx="4733925" cy="1452032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56D19F-C6CF-4C2E-8AB5-3C60F1DF11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22500" y="3136900"/>
            <a:ext cx="4749800" cy="596900"/>
          </a:xfrm>
        </p:spPr>
        <p:txBody>
          <a:bodyPr/>
          <a:lstStyle>
            <a:lvl1pPr>
              <a:defRPr sz="1600" b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BD879788-FAF8-F7FC-C56E-0686FCE14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82288" y="4737100"/>
            <a:ext cx="347362" cy="24368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FD780A54-872B-D84B-AAFD-773C66777E54}" type="slidenum">
              <a:rPr lang="en-US" smtClean="0"/>
              <a:pPr algn="r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987E10E-03AD-6553-EFDA-017E946C96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7476" y="4872446"/>
            <a:ext cx="360153" cy="144264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A5D4996-75E8-43F3-238D-4FB4C12F30B4}"/>
              </a:ext>
            </a:extLst>
          </p:cNvPr>
          <p:cNvCxnSpPr>
            <a:cxnSpLocks/>
          </p:cNvCxnSpPr>
          <p:nvPr userDrawn="1"/>
        </p:nvCxnSpPr>
        <p:spPr>
          <a:xfrm>
            <a:off x="477082" y="4893001"/>
            <a:ext cx="0" cy="10614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Graphic 18">
            <a:extLst>
              <a:ext uri="{FF2B5EF4-FFF2-40B4-BE49-F238E27FC236}">
                <a16:creationId xmlns:a16="http://schemas.microsoft.com/office/drawing/2014/main" id="{50A0F476-CE41-73F0-139A-62A73AAA16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lum bright="-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350" y="4886730"/>
            <a:ext cx="807320" cy="1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9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0BE97C9-CBBA-AFBE-A402-D1A028B516F4}"/>
              </a:ext>
            </a:extLst>
          </p:cNvPr>
          <p:cNvSpPr/>
          <p:nvPr userDrawn="1"/>
        </p:nvSpPr>
        <p:spPr>
          <a:xfrm>
            <a:off x="0" y="-9525"/>
            <a:ext cx="9134475" cy="51530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789ED8-983C-4CDF-94E2-713C59A471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7476" y="4872446"/>
            <a:ext cx="360153" cy="14426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3191DB1-E374-9474-9577-99EAA2D48CEB}"/>
              </a:ext>
            </a:extLst>
          </p:cNvPr>
          <p:cNvCxnSpPr>
            <a:cxnSpLocks/>
          </p:cNvCxnSpPr>
          <p:nvPr userDrawn="1"/>
        </p:nvCxnSpPr>
        <p:spPr>
          <a:xfrm>
            <a:off x="477082" y="4893001"/>
            <a:ext cx="0" cy="10614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raphic 12">
            <a:extLst>
              <a:ext uri="{FF2B5EF4-FFF2-40B4-BE49-F238E27FC236}">
                <a16:creationId xmlns:a16="http://schemas.microsoft.com/office/drawing/2014/main" id="{B013B440-90C3-C0CB-B22E-856F6F7FB3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-10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4350" y="4886730"/>
            <a:ext cx="807320" cy="112411"/>
          </a:xfrm>
          <a:prstGeom prst="rect">
            <a:avLst/>
          </a:prstGeom>
        </p:spPr>
      </p:pic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29713" cy="5143500"/>
          </a:xfrm>
          <a:prstGeom prst="rect">
            <a:avLst/>
          </a:prstGeom>
          <a:solidFill>
            <a:schemeClr val="bg1">
              <a:lumMod val="95000"/>
              <a:alpha val="75000"/>
            </a:schemeClr>
          </a:solidFill>
        </p:spPr>
        <p:txBody>
          <a:bodyPr/>
          <a:lstStyle>
            <a:lvl1pPr marL="0" indent="0" algn="ctr">
              <a:buFontTx/>
              <a:buNone/>
              <a:defRPr sz="1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AU"/>
              <a:t>Click icon to insert image and send image </a:t>
            </a:r>
            <a:br>
              <a:rPr lang="en-AU"/>
            </a:br>
            <a:r>
              <a:rPr lang="en-AU"/>
              <a:t>to back to access text placeholder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54289" y="2696973"/>
            <a:ext cx="8435423" cy="1625326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ctr">
              <a:lnSpc>
                <a:spcPct val="70000"/>
              </a:lnSpc>
              <a:defRPr sz="4700" b="1" i="0" cap="none" baseline="0">
                <a:solidFill>
                  <a:schemeClr val="tx1"/>
                </a:solidFill>
                <a:latin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r>
              <a:rPr lang="en-US"/>
              <a:t>Chapter Page</a:t>
            </a:r>
            <a:br>
              <a:rPr lang="en-US"/>
            </a:br>
            <a:r>
              <a:rPr lang="en-US"/>
              <a:t>Copy Goes Here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A2EAB5F-E161-4E98-8967-E5AAB2644F5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013" y="4351899"/>
            <a:ext cx="8435975" cy="381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A99B91-AD1C-4C9B-BE0F-CC7DC74882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438400" y="4737100"/>
            <a:ext cx="5257800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en-US" sz="500" b="0" i="0" cap="none">
                <a:solidFill>
                  <a:schemeClr val="tx1">
                    <a:tint val="75000"/>
                  </a:schemeClr>
                </a:solidFill>
                <a:latin typeface="+mn-lt"/>
                <a:cs typeface="Calibri" panose="020F0502020204030204" pitchFamily="34" charset="0"/>
              </a:defRPr>
            </a:lvl1pPr>
          </a:lstStyle>
          <a:p>
            <a:r>
              <a:rPr lang="en-US"/>
              <a:t>Source: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D5A2448A-0EFB-BDCF-6984-57FE9ED31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82288" y="4737100"/>
            <a:ext cx="347362" cy="243684"/>
          </a:xfrm>
        </p:spPr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FD780A54-872B-D84B-AAFD-773C66777E5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152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3E3C5-652C-4B66-9249-FAFE08ADB0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775" y="352280"/>
            <a:ext cx="8143875" cy="555625"/>
          </a:xfrm>
        </p:spPr>
        <p:txBody>
          <a:bodyPr/>
          <a:lstStyle>
            <a:lvl1pPr>
              <a:defRPr sz="20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DA07F-F8F1-4C17-8B39-366B550CB0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Source: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73DC4-A101-47FD-BEA8-CB18BAC6AB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FD780A54-872B-D84B-AAFD-773C66777E5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DE8320-33B1-490E-94CC-27069B0609BB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485775" y="1096734"/>
            <a:ext cx="8143875" cy="3257551"/>
          </a:xfrm>
        </p:spPr>
        <p:txBody>
          <a:bodyPr/>
          <a:lstStyle>
            <a:lvl1pPr>
              <a:spcAft>
                <a:spcPts val="0"/>
              </a:spcAft>
              <a:defRPr cap="none" baseline="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Aft>
                <a:spcPts val="0"/>
              </a:spcAft>
              <a:defRPr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3440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5DA07F-F8F1-4C17-8B39-366B550CB0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Source: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D73DC4-A101-47FD-BEA8-CB18BAC6AB5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FD780A54-872B-D84B-AAFD-773C66777E54}" type="slidenum">
              <a:rPr lang="en-US" smtClean="0"/>
              <a:pPr algn="r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28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5550" y="4696826"/>
            <a:ext cx="5194299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lang="en-US" sz="500" b="0" i="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/>
              <a:t>Source: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82288" y="4737100"/>
            <a:ext cx="34736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>
              <a:defRPr lang="uk-UA" sz="900" b="0" i="0" cap="all" smtClean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r"/>
            <a:fld id="{FD780A54-872B-D84B-AAFD-773C66777E54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2A1910B6-B18F-4A67-A903-FA776C6A38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17596"/>
            <a:ext cx="8143875" cy="555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D4473C7-B1F8-43C4-B32C-F4DAD30D07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5775" y="1162050"/>
            <a:ext cx="8143875" cy="32575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DABC991-B2B2-4C97-A53B-9230C509F8A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7476" y="4872446"/>
            <a:ext cx="360153" cy="144264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0C6A2B-A901-4EEF-8120-2296266B5447}"/>
              </a:ext>
            </a:extLst>
          </p:cNvPr>
          <p:cNvCxnSpPr>
            <a:cxnSpLocks/>
          </p:cNvCxnSpPr>
          <p:nvPr userDrawn="1"/>
        </p:nvCxnSpPr>
        <p:spPr>
          <a:xfrm>
            <a:off x="477082" y="4893001"/>
            <a:ext cx="0" cy="10614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Graphic 13">
            <a:extLst>
              <a:ext uri="{FF2B5EF4-FFF2-40B4-BE49-F238E27FC236}">
                <a16:creationId xmlns:a16="http://schemas.microsoft.com/office/drawing/2014/main" id="{31B413E4-37AC-4BC0-551B-CA7269EF143A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14350" y="4886730"/>
            <a:ext cx="807320" cy="11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63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51" r:id="rId2"/>
    <p:sldLayoutId id="2147483688" r:id="rId3"/>
    <p:sldLayoutId id="2147483689" r:id="rId4"/>
  </p:sldLayoutIdLst>
  <p:hf hd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400" b="1" i="0" kern="1200">
          <a:solidFill>
            <a:schemeClr val="tx1"/>
          </a:solidFill>
          <a:latin typeface="+mn-lt"/>
          <a:ea typeface="+mj-ea"/>
          <a:cs typeface="Interstate-RegularCondensed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200" b="1" i="0" kern="1200" cap="none" baseline="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/>
        <a:buNone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285750" indent="-114300" algn="l" defTabSz="4572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/>
        <a:buChar char="•"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457200" indent="-114300" algn="l" defTabSz="4572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tabLst>
          <a:tab pos="285750" algn="l"/>
        </a:tabLst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628650" indent="-114300" algn="l" defTabSz="4572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anose="020B0604020202020204" pitchFamily="34" charset="0"/>
        <a:buChar char="•"/>
        <a:defRPr sz="1200" b="0" i="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784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06" userDrawn="1">
          <p15:clr>
            <a:srgbClr val="F26B43"/>
          </p15:clr>
        </p15:guide>
        <p15:guide id="4" pos="5436" userDrawn="1">
          <p15:clr>
            <a:srgbClr val="F26B43"/>
          </p15:clr>
        </p15:guide>
        <p15:guide id="5" orient="horz" pos="294" userDrawn="1">
          <p15:clr>
            <a:srgbClr val="F26B43"/>
          </p15:clr>
        </p15:guide>
        <p15:guide id="6" orient="horz" pos="732" userDrawn="1">
          <p15:clr>
            <a:srgbClr val="F26B43"/>
          </p15:clr>
        </p15:guide>
        <p15:guide id="7" orient="horz" pos="1104" userDrawn="1">
          <p15:clr>
            <a:srgbClr val="F26B43"/>
          </p15:clr>
        </p15:guide>
        <p15:guide id="8" pos="5754" userDrawn="1">
          <p15:clr>
            <a:srgbClr val="F26B43"/>
          </p15:clr>
        </p15:guide>
        <p15:guide id="9" pos="-6" userDrawn="1">
          <p15:clr>
            <a:srgbClr val="F26B43"/>
          </p15:clr>
        </p15:guide>
        <p15:guide id="10" orient="horz" pos="-6" userDrawn="1">
          <p15:clr>
            <a:srgbClr val="F26B43"/>
          </p15:clr>
        </p15:guide>
        <p15:guide id="11" orient="horz" pos="3234" userDrawn="1">
          <p15:clr>
            <a:srgbClr val="F26B43"/>
          </p15:clr>
        </p15:guide>
        <p15:guide id="12" pos="9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>
            <a:extLst>
              <a:ext uri="{FF2B5EF4-FFF2-40B4-BE49-F238E27FC236}">
                <a16:creationId xmlns:a16="http://schemas.microsoft.com/office/drawing/2014/main" id="{7E729AB0-A34C-435D-8D1E-DBE17FC28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49475" y="1325118"/>
            <a:ext cx="4973443" cy="145203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7500" b="1">
                <a:latin typeface="Century Gothic" panose="020B0502020202020204" pitchFamily="34" charset="0"/>
                <a:ea typeface="+mj-ea"/>
              </a:rPr>
              <a:t>Digital Inclusion</a:t>
            </a:r>
            <a:endParaRPr lang="en-US" sz="7500"/>
          </a:p>
        </p:txBody>
      </p:sp>
      <p:sp>
        <p:nvSpPr>
          <p:cNvPr id="15" name="Text Placeholder 5">
            <a:extLst>
              <a:ext uri="{FF2B5EF4-FFF2-40B4-BE49-F238E27FC236}">
                <a16:creationId xmlns:a16="http://schemas.microsoft.com/office/drawing/2014/main" id="{2D7794A9-CD8B-49FF-AE6A-7E7B2B7EA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149475" y="3492500"/>
            <a:ext cx="4976619" cy="596900"/>
          </a:xfrm>
        </p:spPr>
        <p:txBody>
          <a:bodyPr/>
          <a:lstStyle/>
          <a:p>
            <a:r>
              <a:rPr lang="en-US" sz="1400" cap="none">
                <a:solidFill>
                  <a:schemeClr val="tx1"/>
                </a:solidFill>
                <a:latin typeface="+mj-lt"/>
                <a:cs typeface="Calibri" panose="020F0502020204030204" pitchFamily="34" charset="0"/>
              </a:rPr>
              <a:t>The necessity of accessibility</a:t>
            </a:r>
            <a:endParaRPr lang="en-US" sz="1800" cap="none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5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45215D9-0974-4344-A1D3-6C169E08C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417596"/>
            <a:ext cx="7129102" cy="555625"/>
          </a:xfrm>
        </p:spPr>
        <p:txBody>
          <a:bodyPr/>
          <a:lstStyle/>
          <a:p>
            <a:r>
              <a:rPr lang="en-US"/>
              <a:t>Social Media platforms are comparatively the most difficult to use.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2079BD0-1FFC-4C6C-A5F6-21995CDF7AD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78174" y="1141134"/>
            <a:ext cx="8143875" cy="584776"/>
          </a:xfrm>
        </p:spPr>
        <p:txBody>
          <a:bodyPr/>
          <a:lstStyle/>
          <a:p>
            <a:r>
              <a:rPr lang="en-US" dirty="0"/>
              <a:t>The following percentage of participants said each platform is somewhat difficult, or very difficult to use.</a:t>
            </a:r>
          </a:p>
          <a:p>
            <a:r>
              <a:rPr lang="en-US" b="0" dirty="0"/>
              <a:t>Includes people with visual, hearing, speech and cognitive disabilities. </a:t>
            </a:r>
          </a:p>
        </p:txBody>
      </p:sp>
      <p:pic>
        <p:nvPicPr>
          <p:cNvPr id="5" name="Picture 4" descr="A simple, graphic depiction of a social media application interface.">
            <a:extLst>
              <a:ext uri="{FF2B5EF4-FFF2-40B4-BE49-F238E27FC236}">
                <a16:creationId xmlns:a16="http://schemas.microsoft.com/office/drawing/2014/main" id="{30A65B7A-F5E6-523C-C305-6B33B382C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755" y="2040629"/>
            <a:ext cx="2260600" cy="1460500"/>
          </a:xfrm>
          <a:prstGeom prst="rect">
            <a:avLst/>
          </a:prstGeom>
        </p:spPr>
      </p:pic>
      <p:sp>
        <p:nvSpPr>
          <p:cNvPr id="101" name="TextBox 100">
            <a:extLst>
              <a:ext uri="{FF2B5EF4-FFF2-40B4-BE49-F238E27FC236}">
                <a16:creationId xmlns:a16="http://schemas.microsoft.com/office/drawing/2014/main" id="{7968CDE2-A993-4579-83AF-E58E472D0A47}"/>
              </a:ext>
            </a:extLst>
          </p:cNvPr>
          <p:cNvSpPr txBox="1"/>
          <p:nvPr/>
        </p:nvSpPr>
        <p:spPr>
          <a:xfrm>
            <a:off x="488585" y="3676073"/>
            <a:ext cx="2207311" cy="1061829"/>
          </a:xfrm>
          <a:prstGeom prst="rect">
            <a:avLst/>
          </a:prstGeom>
          <a:noFill/>
        </p:spPr>
        <p:txBody>
          <a:bodyPr wrap="square" lIns="0" tIns="0" bIns="137160">
            <a:spAutoFit/>
          </a:bodyPr>
          <a:lstStyle/>
          <a:p>
            <a:pPr lvl="0"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Social Media,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20%</a:t>
            </a: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Particularly non-visual platforms such as Reddit, LinkedIn, and Twitter</a:t>
            </a:r>
            <a:r>
              <a:rPr lang="en-US" sz="1200" b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5" name="Picture 14" descr="A graphic representation of a web browser interface.">
            <a:extLst>
              <a:ext uri="{FF2B5EF4-FFF2-40B4-BE49-F238E27FC236}">
                <a16:creationId xmlns:a16="http://schemas.microsoft.com/office/drawing/2014/main" id="{0816EF4F-F008-0D52-1AD2-1C149629E8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8714" y="2370829"/>
            <a:ext cx="1752600" cy="1130300"/>
          </a:xfrm>
          <a:prstGeom prst="rect">
            <a:avLst/>
          </a:prstGeom>
        </p:spPr>
      </p:pic>
      <p:sp>
        <p:nvSpPr>
          <p:cNvPr id="102" name="TextBox 101">
            <a:extLst>
              <a:ext uri="{FF2B5EF4-FFF2-40B4-BE49-F238E27FC236}">
                <a16:creationId xmlns:a16="http://schemas.microsoft.com/office/drawing/2014/main" id="{71572ECE-F821-4966-9A1C-0CB75D381A57}"/>
              </a:ext>
            </a:extLst>
          </p:cNvPr>
          <p:cNvSpPr txBox="1"/>
          <p:nvPr/>
        </p:nvSpPr>
        <p:spPr>
          <a:xfrm>
            <a:off x="2986251" y="3676073"/>
            <a:ext cx="1659251" cy="323165"/>
          </a:xfrm>
          <a:prstGeom prst="rect">
            <a:avLst/>
          </a:prstGeom>
          <a:noFill/>
        </p:spPr>
        <p:txBody>
          <a:bodyPr wrap="square" lIns="0" tIns="0" bIns="13716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Web Browsers,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12%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3" name="Picture 2" descr="A simplified graphic depiction of an audio speaker interface.">
            <a:extLst>
              <a:ext uri="{FF2B5EF4-FFF2-40B4-BE49-F238E27FC236}">
                <a16:creationId xmlns:a16="http://schemas.microsoft.com/office/drawing/2014/main" id="{14C04504-E849-9EEB-49B3-E30AE714F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5768" y="2434329"/>
            <a:ext cx="1638300" cy="106680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:a16="http://schemas.microsoft.com/office/drawing/2014/main" id="{1260BDB0-56B6-464D-A8CD-E104A4199ADE}"/>
              </a:ext>
            </a:extLst>
          </p:cNvPr>
          <p:cNvSpPr txBox="1"/>
          <p:nvPr/>
        </p:nvSpPr>
        <p:spPr>
          <a:xfrm>
            <a:off x="4957746" y="3676073"/>
            <a:ext cx="1594286" cy="323165"/>
          </a:xfrm>
          <a:prstGeom prst="rect">
            <a:avLst/>
          </a:prstGeom>
          <a:noFill/>
        </p:spPr>
        <p:txBody>
          <a:bodyPr wrap="square" lIns="0" tIns="0" bIns="137160">
            <a:spAutoFit/>
          </a:bodyPr>
          <a:lstStyle/>
          <a:p>
            <a:pPr lvl="0"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Audio Streaming,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11%</a:t>
            </a: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9" name="Picture 18" descr="A simple graphic that shows a video streaming interface.">
            <a:extLst>
              <a:ext uri="{FF2B5EF4-FFF2-40B4-BE49-F238E27FC236}">
                <a16:creationId xmlns:a16="http://schemas.microsoft.com/office/drawing/2014/main" id="{93574898-FD48-8DF9-B81A-A9E169859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3812" y="2518816"/>
            <a:ext cx="1511300" cy="9779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6FB0481D-EA9B-4824-BAFD-939BB1E77DDD}"/>
              </a:ext>
            </a:extLst>
          </p:cNvPr>
          <p:cNvSpPr txBox="1"/>
          <p:nvPr/>
        </p:nvSpPr>
        <p:spPr>
          <a:xfrm>
            <a:off x="6857047" y="3676073"/>
            <a:ext cx="1460649" cy="323165"/>
          </a:xfrm>
          <a:prstGeom prst="rect">
            <a:avLst/>
          </a:prstGeom>
          <a:noFill/>
        </p:spPr>
        <p:txBody>
          <a:bodyPr wrap="square" lIns="0" tIns="0" bIns="137160">
            <a:spAutoFit/>
          </a:bodyPr>
          <a:lstStyle/>
          <a:p>
            <a:pPr lvl="0">
              <a:defRPr/>
            </a:pP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Video Streaming,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9%</a:t>
            </a:r>
            <a:r>
              <a:rPr lang="en-US" sz="12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75" name="Footer Placeholder 2">
            <a:extLst>
              <a:ext uri="{FF2B5EF4-FFF2-40B4-BE49-F238E27FC236}">
                <a16:creationId xmlns:a16="http://schemas.microsoft.com/office/drawing/2014/main" id="{9A187126-52F8-4E95-BF35-B5600DE28FFE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People with visual disabilities, U.S. &amp; U.K. number of participants = 480.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How often do you view, read, or listen to the following? </a:t>
            </a:r>
          </a:p>
        </p:txBody>
      </p:sp>
    </p:spTree>
    <p:extLst>
      <p:ext uri="{BB962C8B-B14F-4D97-AF65-F5344CB8AC3E}">
        <p14:creationId xmlns:p14="http://schemas.microsoft.com/office/powerpoint/2010/main" val="7681051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E9966A36-EBFD-4C2F-A246-52EB3A7A7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17514"/>
            <a:ext cx="8353425" cy="437491"/>
          </a:xfrm>
        </p:spPr>
        <p:txBody>
          <a:bodyPr/>
          <a:lstStyle/>
          <a:p>
            <a:r>
              <a:rPr lang="en-US"/>
              <a:t>No matter the type of disability, people struggle with social media.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ECF63F2-321F-4FF3-9541-D2BDA676306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4" y="906479"/>
            <a:ext cx="8172451" cy="615375"/>
          </a:xfrm>
        </p:spPr>
        <p:txBody>
          <a:bodyPr/>
          <a:lstStyle/>
          <a:p>
            <a:r>
              <a:rPr lang="en-US"/>
              <a:t>The following percentage of participants said each platform is somewhat difficult, or very difficult to use. </a:t>
            </a:r>
          </a:p>
          <a:p>
            <a:r>
              <a:rPr lang="en-US" b="0"/>
              <a:t>Includes people with visual, hearing, speech and cognitive disabilities.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968CE8-2C8F-E9E7-251E-22FA07A0012E}"/>
              </a:ext>
            </a:extLst>
          </p:cNvPr>
          <p:cNvSpPr txBox="1"/>
          <p:nvPr/>
        </p:nvSpPr>
        <p:spPr>
          <a:xfrm>
            <a:off x="485774" y="1559967"/>
            <a:ext cx="1861458" cy="535719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algn="l" fontAlgn="b"/>
            <a:r>
              <a:rPr lang="en-US" b="1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Results by disability type:</a:t>
            </a:r>
            <a:endParaRPr lang="en-US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C01ECEE-F541-4EA5-BE88-7D0751F2FF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42" y="2211265"/>
            <a:ext cx="2176603" cy="18210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8DD321-46A6-733C-2B1D-32473FDFEA35}"/>
              </a:ext>
            </a:extLst>
          </p:cNvPr>
          <p:cNvSpPr txBox="1"/>
          <p:nvPr/>
        </p:nvSpPr>
        <p:spPr>
          <a:xfrm>
            <a:off x="366814" y="2431358"/>
            <a:ext cx="1861458" cy="53571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 fontAlgn="b"/>
            <a:r>
              <a:rPr lang="en-US" sz="1200" b="1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Visual disability: </a:t>
            </a:r>
          </a:p>
          <a:p>
            <a:pPr algn="l" fontAlgn="b"/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20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ocial media, 22%.</a:t>
            </a: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Web browsers, 11%</a:t>
            </a: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Audio Streaming 11%,</a:t>
            </a: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Video Streaming, 8%.</a:t>
            </a:r>
          </a:p>
          <a:p>
            <a:pPr algn="l" fontAlgn="b"/>
            <a:endParaRPr lang="en-US" sz="12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50333AE-4D2E-7E02-4A5E-6971F6830E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2404145" y="2211798"/>
            <a:ext cx="2176272" cy="18203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A603C38-0C83-394C-14D8-D3F60DFB9FD6}"/>
              </a:ext>
            </a:extLst>
          </p:cNvPr>
          <p:cNvSpPr txBox="1"/>
          <p:nvPr/>
        </p:nvSpPr>
        <p:spPr>
          <a:xfrm>
            <a:off x="2561552" y="2431358"/>
            <a:ext cx="1861458" cy="53571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 fontAlgn="b"/>
            <a:r>
              <a:rPr lang="en-US" sz="1200" b="1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Hearing disability: </a:t>
            </a:r>
          </a:p>
          <a:p>
            <a:pPr algn="l" fontAlgn="b"/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20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ocial media, 17%.</a:t>
            </a: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Web browsers, 11%</a:t>
            </a: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Audio Streaming 9%,</a:t>
            </a: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Video Streaming, 11%.</a:t>
            </a:r>
          </a:p>
          <a:p>
            <a:pPr algn="l" fontAlgn="b"/>
            <a:endParaRPr lang="en-US" sz="12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3C0C22D-6283-1542-40EC-D41E1B0E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4599914" y="2215802"/>
            <a:ext cx="2176272" cy="1831887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8F32C00-994E-64AE-5DAA-2DF5FCB7D93B}"/>
              </a:ext>
            </a:extLst>
          </p:cNvPr>
          <p:cNvSpPr txBox="1"/>
          <p:nvPr/>
        </p:nvSpPr>
        <p:spPr>
          <a:xfrm>
            <a:off x="4695145" y="2431358"/>
            <a:ext cx="1861458" cy="53571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 fontAlgn="b"/>
            <a:r>
              <a:rPr lang="en-US" sz="1200" b="1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Cognitive disability: </a:t>
            </a:r>
          </a:p>
          <a:p>
            <a:pPr algn="l" fontAlgn="b"/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20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ocial media, 23%.</a:t>
            </a: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Web browsers, 14%</a:t>
            </a: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Audio Streaming 13%,</a:t>
            </a: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Video Streaming, 13%.</a:t>
            </a:r>
          </a:p>
          <a:p>
            <a:pPr algn="l" fontAlgn="b"/>
            <a:endParaRPr lang="en-US" sz="12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A216F9FC-9FA8-0B83-E29F-D399EB0F1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6794486" y="2215802"/>
            <a:ext cx="2176272" cy="183188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F9FEC94-0592-1BC9-B220-481768218581}"/>
              </a:ext>
            </a:extLst>
          </p:cNvPr>
          <p:cNvSpPr txBox="1"/>
          <p:nvPr/>
        </p:nvSpPr>
        <p:spPr>
          <a:xfrm>
            <a:off x="6896714" y="2431358"/>
            <a:ext cx="1861458" cy="535719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l" fontAlgn="b"/>
            <a:r>
              <a:rPr lang="en-US" sz="1200" b="1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Speech disability: </a:t>
            </a:r>
          </a:p>
          <a:p>
            <a:pPr algn="l" fontAlgn="b"/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sz="120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ocial media, 27%.</a:t>
            </a: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Web browsers, 20%</a:t>
            </a: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Audio Streaming 20%,</a:t>
            </a:r>
          </a:p>
          <a:p>
            <a:pPr algn="l"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Video Streaming, 17%.</a:t>
            </a:r>
          </a:p>
          <a:p>
            <a:pPr algn="l" fontAlgn="b"/>
            <a:endParaRPr lang="en-US" sz="12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Footer Placeholder 2">
            <a:extLst>
              <a:ext uri="{FF2B5EF4-FFF2-40B4-BE49-F238E27FC236}">
                <a16:creationId xmlns:a16="http://schemas.microsoft.com/office/drawing/2014/main" id="{01555D54-9962-4615-A807-DB4215E9C247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U.S. &amp; U.K. number of participants = 807.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Thinking about the ways you consume your favorite content, what best describes your experience with using the following platforms and services?</a:t>
            </a:r>
          </a:p>
        </p:txBody>
      </p:sp>
    </p:spTree>
    <p:extLst>
      <p:ext uri="{BB962C8B-B14F-4D97-AF65-F5344CB8AC3E}">
        <p14:creationId xmlns:p14="http://schemas.microsoft.com/office/powerpoint/2010/main" val="1627555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5E365BAE-0021-4952-A346-4986BF50A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17596"/>
            <a:ext cx="8211911" cy="555625"/>
          </a:xfrm>
        </p:spPr>
        <p:txBody>
          <a:bodyPr/>
          <a:lstStyle/>
          <a:p>
            <a:r>
              <a:rPr lang="en-US" dirty="0"/>
              <a:t>Social media platforms simply lack accessibility. 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1F25D54-7EE8-4CE4-AEC4-EFA5034122B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5" y="882653"/>
            <a:ext cx="7861390" cy="727480"/>
          </a:xfrm>
        </p:spPr>
        <p:txBody>
          <a:bodyPr/>
          <a:lstStyle/>
          <a:p>
            <a:r>
              <a:rPr lang="en-US"/>
              <a:t>In an open-ended question, participants gave these reasons why Social Media platforms are difficult to use.</a:t>
            </a:r>
          </a:p>
          <a:p>
            <a:r>
              <a:rPr lang="en-US" sz="1200" b="0" cap="none"/>
              <a:t>Includes people with visual, hearing, speech and cognitive disabilities.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379EF7B5-D35B-CFEB-F308-FA27926BD0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" y="1616760"/>
            <a:ext cx="457200" cy="419100"/>
          </a:xfrm>
          <a:prstGeom prst="rect">
            <a:avLst/>
          </a:prstGeom>
        </p:spPr>
      </p:pic>
      <p:sp>
        <p:nvSpPr>
          <p:cNvPr id="63" name="Rectangle 62">
            <a:extLst>
              <a:ext uri="{FF2B5EF4-FFF2-40B4-BE49-F238E27FC236}">
                <a16:creationId xmlns:a16="http://schemas.microsoft.com/office/drawing/2014/main" id="{6AD062AD-E5C3-4AA7-ADCB-D1EF3CD42BD3}"/>
              </a:ext>
            </a:extLst>
          </p:cNvPr>
          <p:cNvSpPr/>
          <p:nvPr/>
        </p:nvSpPr>
        <p:spPr>
          <a:xfrm>
            <a:off x="996696" y="1629460"/>
            <a:ext cx="3345406" cy="393192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 lot of </a:t>
            </a:r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small text </a:t>
            </a: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misleading buttons.” </a:t>
            </a:r>
          </a:p>
        </p:txBody>
      </p:sp>
      <p:pic>
        <p:nvPicPr>
          <p:cNvPr id="77" name="Picture 76">
            <a:extLst>
              <a:ext uri="{FF2B5EF4-FFF2-40B4-BE49-F238E27FC236}">
                <a16:creationId xmlns:a16="http://schemas.microsoft.com/office/drawing/2014/main" id="{9B93B915-545B-317D-9951-EEA5333588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584" y="1616760"/>
            <a:ext cx="457200" cy="419100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DB500D28-52AD-4AC8-BAA1-B546319FC8AB}"/>
              </a:ext>
            </a:extLst>
          </p:cNvPr>
          <p:cNvSpPr/>
          <p:nvPr/>
        </p:nvSpPr>
        <p:spPr>
          <a:xfrm>
            <a:off x="5212807" y="1629460"/>
            <a:ext cx="3345406" cy="3890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“Ads interfere with actual posts.” </a:t>
            </a:r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1D9B2704-4E85-E614-D331-D33E486446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52" y="2560320"/>
            <a:ext cx="457200" cy="41910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F015CC6C-4E77-4EEC-B4AD-79A2DD234444}"/>
              </a:ext>
            </a:extLst>
          </p:cNvPr>
          <p:cNvSpPr/>
          <p:nvPr/>
        </p:nvSpPr>
        <p:spPr>
          <a:xfrm>
            <a:off x="994054" y="2569889"/>
            <a:ext cx="3345406" cy="3890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“Far </a:t>
            </a:r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too many options </a:t>
            </a: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menus.” </a:t>
            </a:r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537FEDDE-A9A7-307C-E09E-A0BC459DB7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584" y="2557189"/>
            <a:ext cx="457200" cy="419100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9B94A450-9DD0-4F20-9596-1E0B9D2EBDF4}"/>
              </a:ext>
            </a:extLst>
          </p:cNvPr>
          <p:cNvSpPr/>
          <p:nvPr/>
        </p:nvSpPr>
        <p:spPr>
          <a:xfrm>
            <a:off x="5212807" y="2569889"/>
            <a:ext cx="3345406" cy="3890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hard to navigate</a:t>
            </a: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confusing.” </a:t>
            </a:r>
          </a:p>
        </p:txBody>
      </p:sp>
      <p:pic>
        <p:nvPicPr>
          <p:cNvPr id="80" name="Picture 79">
            <a:extLst>
              <a:ext uri="{FF2B5EF4-FFF2-40B4-BE49-F238E27FC236}">
                <a16:creationId xmlns:a16="http://schemas.microsoft.com/office/drawing/2014/main" id="{BF591216-39CD-A200-2D15-11CF34140D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52" y="3458283"/>
            <a:ext cx="457200" cy="41910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DF560611-B75D-4BD1-98E5-100964BEA5FD}"/>
              </a:ext>
            </a:extLst>
          </p:cNvPr>
          <p:cNvSpPr/>
          <p:nvPr/>
        </p:nvSpPr>
        <p:spPr>
          <a:xfrm>
            <a:off x="994054" y="3470983"/>
            <a:ext cx="3345406" cy="85928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“Instagram especially is difficult to understand I </a:t>
            </a:r>
            <a:b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don't see what I post and I </a:t>
            </a:r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rarely see what I am looking for.</a:t>
            </a: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</p:txBody>
      </p:sp>
      <p:pic>
        <p:nvPicPr>
          <p:cNvPr id="81" name="Picture 80">
            <a:extLst>
              <a:ext uri="{FF2B5EF4-FFF2-40B4-BE49-F238E27FC236}">
                <a16:creationId xmlns:a16="http://schemas.microsoft.com/office/drawing/2014/main" id="{7EC126C2-714D-CF6C-0AD1-A178E693F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584" y="3458283"/>
            <a:ext cx="457200" cy="419100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FEDDC496-E42F-459A-8659-05E71202C4CC}"/>
              </a:ext>
            </a:extLst>
          </p:cNvPr>
          <p:cNvSpPr/>
          <p:nvPr/>
        </p:nvSpPr>
        <p:spPr>
          <a:xfrm>
            <a:off x="5212807" y="3470983"/>
            <a:ext cx="3345406" cy="630987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Complicated with lots of links </a:t>
            </a: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 words. Very busy everywhere and tabs not labeled well.” </a:t>
            </a:r>
          </a:p>
        </p:txBody>
      </p:sp>
      <p:sp>
        <p:nvSpPr>
          <p:cNvPr id="70" name="Footer Placeholder 2">
            <a:extLst>
              <a:ext uri="{FF2B5EF4-FFF2-40B4-BE49-F238E27FC236}">
                <a16:creationId xmlns:a16="http://schemas.microsoft.com/office/drawing/2014/main" id="{0AF1B2AB-3F9E-4415-AA7B-D17F81362B2D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U.S. &amp; U.K. number of participants = 638.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You indicated you have difficulty with the following categories. Can you tell us about some issues you have? </a:t>
            </a:r>
          </a:p>
        </p:txBody>
      </p:sp>
    </p:spTree>
    <p:extLst>
      <p:ext uri="{BB962C8B-B14F-4D97-AF65-F5344CB8AC3E}">
        <p14:creationId xmlns:p14="http://schemas.microsoft.com/office/powerpoint/2010/main" val="2527907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3A7B8-A528-394E-9EAB-ED500844D7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5" y="1752620"/>
            <a:ext cx="4057116" cy="1767820"/>
          </a:xfrm>
        </p:spPr>
        <p:txBody>
          <a:bodyPr/>
          <a:lstStyle/>
          <a:p>
            <a:pPr>
              <a:lnSpc>
                <a:spcPct val="91000"/>
              </a:lnSpc>
            </a:pPr>
            <a:r>
              <a:rPr lang="en-US" sz="4400" dirty="0">
                <a:solidFill>
                  <a:prstClr val="black"/>
                </a:solidFill>
                <a:latin typeface="Century Gothic" panose="020B0502020202020204" pitchFamily="34" charset="0"/>
              </a:rPr>
              <a:t>Assistive tools, a flawed necessity</a:t>
            </a:r>
            <a:endParaRPr lang="en-US" sz="4400" dirty="0"/>
          </a:p>
        </p:txBody>
      </p:sp>
      <p:pic>
        <p:nvPicPr>
          <p:cNvPr id="5" name="img" descr="Image of mobile phone with assistive tools, such as color-hex codes, alt text, font sizes, color contrast, and voice search.">
            <a:extLst>
              <a:ext uri="{FF2B5EF4-FFF2-40B4-BE49-F238E27FC236}">
                <a16:creationId xmlns:a16="http://schemas.microsoft.com/office/drawing/2014/main" id="{0D106E29-C860-481C-8DC7-1840F8E600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" y="8377"/>
            <a:ext cx="9128779" cy="512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1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C4AAD6A-C7E7-4FF0-A78B-A81C8E08C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417596"/>
            <a:ext cx="2743118" cy="555625"/>
          </a:xfrm>
        </p:spPr>
        <p:txBody>
          <a:bodyPr/>
          <a:lstStyle/>
          <a:p>
            <a:r>
              <a:rPr lang="en-US" dirty="0"/>
              <a:t>Over half use some type of assistive tool to consume media.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2C15F0B1-5D6E-4BCE-AF34-58DEA8E31A9C}"/>
              </a:ext>
            </a:extLst>
          </p:cNvPr>
          <p:cNvSpPr txBox="1">
            <a:spLocks/>
          </p:cNvSpPr>
          <p:nvPr/>
        </p:nvSpPr>
        <p:spPr>
          <a:xfrm>
            <a:off x="485775" y="1623065"/>
            <a:ext cx="2342485" cy="78390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200" b="1" i="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None/>
              <a:defRPr sz="1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85750" indent="-1143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57200" indent="-1143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 sz="1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28650" indent="-1143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Participants answered the following about assistive tool usage.</a:t>
            </a:r>
          </a:p>
          <a:p>
            <a:r>
              <a:rPr lang="en-US" b="0"/>
              <a:t>Includes people with visual, hearing, speech and cognitive disabilities.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31C6A84-E104-4BE7-9926-74F24C0E3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3851064"/>
              </p:ext>
            </p:extLst>
          </p:nvPr>
        </p:nvGraphicFramePr>
        <p:xfrm>
          <a:off x="1447801" y="446572"/>
          <a:ext cx="7079372" cy="429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3" name="Picture 2" descr="A child sitting in a field listening to audio through a pair of headphones.">
            <a:extLst>
              <a:ext uri="{FF2B5EF4-FFF2-40B4-BE49-F238E27FC236}">
                <a16:creationId xmlns:a16="http://schemas.microsoft.com/office/drawing/2014/main" id="{CFA7D393-2888-4EFE-866D-F91F438A9318}"/>
              </a:ext>
            </a:extLst>
          </p:cNvPr>
          <p:cNvPicPr>
            <a:picLocks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870" r="684" b="15239"/>
          <a:stretch/>
        </p:blipFill>
        <p:spPr bwMode="auto">
          <a:xfrm>
            <a:off x="3402376" y="1007807"/>
            <a:ext cx="3170339" cy="3166410"/>
          </a:xfrm>
          <a:prstGeom prst="flowChartConnector">
            <a:avLst/>
          </a:prstGeom>
          <a:noFill/>
          <a:ln w="222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0D8EB8E-0A2C-49BD-BD3A-B3E41F7F968F}"/>
              </a:ext>
            </a:extLst>
          </p:cNvPr>
          <p:cNvSpPr txBox="1">
            <a:spLocks/>
          </p:cNvSpPr>
          <p:nvPr/>
        </p:nvSpPr>
        <p:spPr>
          <a:xfrm>
            <a:off x="1596587" y="3374957"/>
            <a:ext cx="1851027" cy="235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+mn-lt"/>
                <a:ea typeface="+mj-ea"/>
                <a:cs typeface="Interstate-RegularCondensed"/>
              </a:defRPr>
            </a:lvl1pPr>
          </a:lstStyle>
          <a:p>
            <a:pPr>
              <a:lnSpc>
                <a:spcPct val="90000"/>
              </a:lnSpc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46%</a:t>
            </a: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8038C63F-2495-4252-86E1-3B89427AB78D}"/>
              </a:ext>
            </a:extLst>
          </p:cNvPr>
          <p:cNvSpPr txBox="1">
            <a:spLocks/>
          </p:cNvSpPr>
          <p:nvPr/>
        </p:nvSpPr>
        <p:spPr>
          <a:xfrm>
            <a:off x="1596588" y="3677384"/>
            <a:ext cx="1141096" cy="41328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+mn-lt"/>
                <a:ea typeface="+mj-ea"/>
                <a:cs typeface="Interstate-RegularCondensed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050" b="0">
                <a:latin typeface="Calibri" panose="020F0502020204030204" pitchFamily="34" charset="0"/>
                <a:cs typeface="Calibri" panose="020F0502020204030204" pitchFamily="34" charset="0"/>
              </a:rPr>
              <a:t>Either don’t or are not sure if they use an assistive tool </a:t>
            </a: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4FE46AE3-DE14-4552-92FF-5111CFAED1CC}"/>
              </a:ext>
            </a:extLst>
          </p:cNvPr>
          <p:cNvSpPr txBox="1">
            <a:spLocks/>
          </p:cNvSpPr>
          <p:nvPr/>
        </p:nvSpPr>
        <p:spPr>
          <a:xfrm>
            <a:off x="7405233" y="1804841"/>
            <a:ext cx="1451310" cy="235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+mn-lt"/>
                <a:ea typeface="+mj-ea"/>
                <a:cs typeface="Interstate-RegularCondensed"/>
              </a:defRPr>
            </a:lvl1pPr>
          </a:lstStyle>
          <a:p>
            <a:pPr>
              <a:lnSpc>
                <a:spcPct val="90000"/>
              </a:lnSpc>
            </a:pP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54%</a:t>
            </a:r>
            <a:endParaRPr lang="en-US" sz="16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9159FE74-1441-4780-B0EF-22C1CDB1EA6C}"/>
              </a:ext>
            </a:extLst>
          </p:cNvPr>
          <p:cNvSpPr txBox="1">
            <a:spLocks/>
          </p:cNvSpPr>
          <p:nvPr/>
        </p:nvSpPr>
        <p:spPr>
          <a:xfrm>
            <a:off x="7405233" y="2108352"/>
            <a:ext cx="1142930" cy="555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400" b="1" i="0" kern="1200" baseline="0">
                <a:solidFill>
                  <a:schemeClr val="tx1"/>
                </a:solidFill>
                <a:latin typeface="+mn-lt"/>
                <a:ea typeface="+mj-ea"/>
                <a:cs typeface="Interstate-RegularCondensed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1050" b="0">
                <a:latin typeface="Calibri" panose="020F0502020204030204" pitchFamily="34" charset="0"/>
                <a:cs typeface="Calibri" panose="020F0502020204030204" pitchFamily="34" charset="0"/>
              </a:rPr>
              <a:t>Use an assistive tool to help read, view, or listen to content </a:t>
            </a:r>
            <a:endParaRPr lang="en-US" sz="11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F8B4D5B-CE23-41AF-8808-1072354C81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647218" y="1740305"/>
            <a:ext cx="1830018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1E06537-566F-4C6F-997F-E51235702A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596587" y="3309856"/>
            <a:ext cx="1704976" cy="0"/>
          </a:xfrm>
          <a:prstGeom prst="line">
            <a:avLst/>
          </a:prstGeom>
          <a:ln w="1587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oter Placeholder 2">
            <a:extLst>
              <a:ext uri="{FF2B5EF4-FFF2-40B4-BE49-F238E27FC236}">
                <a16:creationId xmlns:a16="http://schemas.microsoft.com/office/drawing/2014/main" id="{957C7F4B-E65E-4FD9-A2EC-37029AA8C781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U.S. &amp; U.K. number of participants = 807.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Do you use any assistive tools to help you read, view, or listen to content? </a:t>
            </a:r>
          </a:p>
        </p:txBody>
      </p:sp>
    </p:spTree>
    <p:extLst>
      <p:ext uri="{BB962C8B-B14F-4D97-AF65-F5344CB8AC3E}">
        <p14:creationId xmlns:p14="http://schemas.microsoft.com/office/powerpoint/2010/main" val="35668981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45CD065-8CD8-4F8A-B202-D0B758E5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17596"/>
            <a:ext cx="8396967" cy="555625"/>
          </a:xfrm>
        </p:spPr>
        <p:txBody>
          <a:bodyPr/>
          <a:lstStyle/>
          <a:p>
            <a:r>
              <a:rPr lang="en-US"/>
              <a:t>The need for assistive tools isn’t restricted to a certain disability.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F26DAC2B-A7BD-4614-9CB9-5AB1F4F0420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5" y="973221"/>
            <a:ext cx="4695825" cy="649500"/>
          </a:xfrm>
        </p:spPr>
        <p:txBody>
          <a:bodyPr/>
          <a:lstStyle/>
          <a:p>
            <a:r>
              <a:rPr lang="en-US" dirty="0"/>
              <a:t>Assistive tool usage by disability</a:t>
            </a:r>
            <a:r>
              <a:rPr lang="en-US" cap="none" dirty="0"/>
              <a:t>| % Selected.</a:t>
            </a:r>
          </a:p>
          <a:p>
            <a:r>
              <a:rPr lang="en-US" sz="1200" b="0" cap="none" dirty="0"/>
              <a:t>Includes people with visual, hearing, speech and cognitive disabilities.</a:t>
            </a:r>
          </a:p>
        </p:txBody>
      </p:sp>
      <p:pic>
        <p:nvPicPr>
          <p:cNvPr id="51" name="Picture 50" descr="Image of visual icon, an eye.">
            <a:extLst>
              <a:ext uri="{FF2B5EF4-FFF2-40B4-BE49-F238E27FC236}">
                <a16:creationId xmlns:a16="http://schemas.microsoft.com/office/drawing/2014/main" id="{5E80459E-717A-42C1-A033-48BA685CC8C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334" b="48451"/>
          <a:stretch/>
        </p:blipFill>
        <p:spPr>
          <a:xfrm>
            <a:off x="468590" y="1610732"/>
            <a:ext cx="389615" cy="330350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243F3C2-8985-6B1A-54D0-5E4CB08BAC49}"/>
              </a:ext>
            </a:extLst>
          </p:cNvPr>
          <p:cNvSpPr txBox="1"/>
          <p:nvPr/>
        </p:nvSpPr>
        <p:spPr>
          <a:xfrm>
            <a:off x="895395" y="1645784"/>
            <a:ext cx="925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Visual: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2F629F-5C25-A77B-C8A1-C4F1E8D5988E}"/>
              </a:ext>
            </a:extLst>
          </p:cNvPr>
          <p:cNvSpPr/>
          <p:nvPr/>
        </p:nvSpPr>
        <p:spPr>
          <a:xfrm>
            <a:off x="1877194" y="1645784"/>
            <a:ext cx="4198935" cy="36910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57%</a:t>
            </a:r>
          </a:p>
        </p:txBody>
      </p:sp>
      <p:pic>
        <p:nvPicPr>
          <p:cNvPr id="9" name="Picture 8" descr="Image of hearing icon, an ear.">
            <a:extLst>
              <a:ext uri="{FF2B5EF4-FFF2-40B4-BE49-F238E27FC236}">
                <a16:creationId xmlns:a16="http://schemas.microsoft.com/office/drawing/2014/main" id="{4E095C4E-708F-4AA2-BFAE-FDCCDE95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048"/>
          <a:stretch/>
        </p:blipFill>
        <p:spPr>
          <a:xfrm>
            <a:off x="486299" y="2045605"/>
            <a:ext cx="354196" cy="39138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900D6D2-E6DB-B92E-F448-E81A72F39D64}"/>
              </a:ext>
            </a:extLst>
          </p:cNvPr>
          <p:cNvSpPr txBox="1"/>
          <p:nvPr/>
        </p:nvSpPr>
        <p:spPr>
          <a:xfrm>
            <a:off x="895395" y="2113869"/>
            <a:ext cx="925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cs typeface="Calibri" panose="020F0502020204030204" pitchFamily="34" charset="0"/>
              </a:rPr>
              <a:t>Hearing:</a:t>
            </a:r>
            <a:endParaRPr lang="en-US" sz="1400" b="1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3EA0ADB-E273-157D-4800-8FA32F903307}"/>
              </a:ext>
            </a:extLst>
          </p:cNvPr>
          <p:cNvSpPr/>
          <p:nvPr/>
        </p:nvSpPr>
        <p:spPr>
          <a:xfrm>
            <a:off x="1877194" y="2113869"/>
            <a:ext cx="4135171" cy="36910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56%</a:t>
            </a:r>
          </a:p>
        </p:txBody>
      </p:sp>
      <p:pic>
        <p:nvPicPr>
          <p:cNvPr id="52" name="Picture 51" descr="Image of speech icon, a mouth.">
            <a:extLst>
              <a:ext uri="{FF2B5EF4-FFF2-40B4-BE49-F238E27FC236}">
                <a16:creationId xmlns:a16="http://schemas.microsoft.com/office/drawing/2014/main" id="{66347899-DC0E-4593-BC7E-CAF7CFEED9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6529" b="1256"/>
          <a:stretch/>
        </p:blipFill>
        <p:spPr>
          <a:xfrm>
            <a:off x="449109" y="2514039"/>
            <a:ext cx="428576" cy="36338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63B203E3-2837-432E-0D0F-AA701045682B}"/>
              </a:ext>
            </a:extLst>
          </p:cNvPr>
          <p:cNvSpPr txBox="1"/>
          <p:nvPr/>
        </p:nvSpPr>
        <p:spPr>
          <a:xfrm>
            <a:off x="895395" y="2560183"/>
            <a:ext cx="925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Speech: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D325F20-4C7F-B2E2-67B3-BC186C58506B}"/>
              </a:ext>
            </a:extLst>
          </p:cNvPr>
          <p:cNvSpPr/>
          <p:nvPr/>
        </p:nvSpPr>
        <p:spPr>
          <a:xfrm>
            <a:off x="1877194" y="2560183"/>
            <a:ext cx="5819449" cy="36910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79%</a:t>
            </a:r>
          </a:p>
        </p:txBody>
      </p:sp>
      <p:pic>
        <p:nvPicPr>
          <p:cNvPr id="53" name="Picture 52" descr="Image of cognitive icon, a head and cog.">
            <a:extLst>
              <a:ext uri="{FF2B5EF4-FFF2-40B4-BE49-F238E27FC236}">
                <a16:creationId xmlns:a16="http://schemas.microsoft.com/office/drawing/2014/main" id="{1A1860FD-F42A-4C0B-AB81-0F69946CAB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3210" b="22462"/>
          <a:stretch/>
        </p:blipFill>
        <p:spPr>
          <a:xfrm>
            <a:off x="468590" y="2967172"/>
            <a:ext cx="389615" cy="361773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F3ACCFEB-9337-B105-6A20-F042883FCF1E}"/>
              </a:ext>
            </a:extLst>
          </p:cNvPr>
          <p:cNvSpPr txBox="1"/>
          <p:nvPr/>
        </p:nvSpPr>
        <p:spPr>
          <a:xfrm>
            <a:off x="895395" y="3017383"/>
            <a:ext cx="92507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Cognitive: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BEE3739-65CB-379F-4D50-6D38CDFD7A0B}"/>
              </a:ext>
            </a:extLst>
          </p:cNvPr>
          <p:cNvSpPr/>
          <p:nvPr/>
        </p:nvSpPr>
        <p:spPr>
          <a:xfrm>
            <a:off x="1877194" y="3017383"/>
            <a:ext cx="4709025" cy="36910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64%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DD62750F-D1F7-464E-BBF3-77D86E5EF34B}"/>
              </a:ext>
            </a:extLst>
          </p:cNvPr>
          <p:cNvSpPr/>
          <p:nvPr/>
        </p:nvSpPr>
        <p:spPr>
          <a:xfrm>
            <a:off x="1877194" y="3816926"/>
            <a:ext cx="4449462" cy="459343"/>
          </a:xfrm>
          <a:prstGeom prst="rect">
            <a:avLst/>
          </a:prstGeom>
          <a:noFill/>
          <a:ln w="25400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People with speech and cognitive disabilities, in particular use assistive tools.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D4405BEF-9E17-A869-96FF-8A214C0BD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877194" y="1460500"/>
            <a:ext cx="0" cy="2063066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2">
            <a:extLst>
              <a:ext uri="{FF2B5EF4-FFF2-40B4-BE49-F238E27FC236}">
                <a16:creationId xmlns:a16="http://schemas.microsoft.com/office/drawing/2014/main" id="{ED10366A-C369-44DC-9333-2E744F62509B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Those who use an assistive tool, U.S. &amp; U.K. number of participants = 436.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Calibri"/>
                <a:cs typeface="Calibri"/>
              </a:rPr>
              <a:t>Question: Do you use any assistive tools to help you read, view, or listen to content?</a:t>
            </a:r>
          </a:p>
        </p:txBody>
      </p:sp>
    </p:spTree>
    <p:extLst>
      <p:ext uri="{BB962C8B-B14F-4D97-AF65-F5344CB8AC3E}">
        <p14:creationId xmlns:p14="http://schemas.microsoft.com/office/powerpoint/2010/main" val="35660111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BC523DB-B961-F048-1666-55333B527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52280"/>
            <a:ext cx="6296025" cy="555625"/>
          </a:xfrm>
        </p:spPr>
        <p:txBody>
          <a:bodyPr/>
          <a:lstStyle/>
          <a:p>
            <a:r>
              <a:rPr lang="en-US" dirty="0"/>
              <a:t>People have problems consuming content even with an assistive tool.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AF89D98-1255-4E46-BF4E-EC0CF5B72B1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6" y="1059412"/>
            <a:ext cx="6616298" cy="494821"/>
          </a:xfrm>
        </p:spPr>
        <p:txBody>
          <a:bodyPr/>
          <a:lstStyle/>
          <a:p>
            <a:r>
              <a:rPr lang="en-US" dirty="0"/>
              <a:t>Content consumption with an assistive tool | % Selected.</a:t>
            </a:r>
          </a:p>
          <a:p>
            <a:r>
              <a:rPr lang="en-US" b="0" dirty="0"/>
              <a:t>Includes people with visual, hearing, speech and cognitive disabilities.</a:t>
            </a:r>
          </a:p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46AFC2-4574-42D9-BE68-432D04B2547B}"/>
              </a:ext>
            </a:extLst>
          </p:cNvPr>
          <p:cNvSpPr txBox="1"/>
          <p:nvPr/>
        </p:nvSpPr>
        <p:spPr>
          <a:xfrm>
            <a:off x="1355542" y="1786450"/>
            <a:ext cx="1678493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64%</a:t>
            </a:r>
          </a:p>
          <a:p>
            <a:pPr>
              <a:lnSpc>
                <a:spcPct val="90000"/>
              </a:lnSpc>
            </a:pP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Reported having problems consuming content even with an assistive 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tool.</a:t>
            </a:r>
          </a:p>
        </p:txBody>
      </p:sp>
      <p:pic>
        <p:nvPicPr>
          <p:cNvPr id="9" name="Picture 8" descr="A mock-up of a social media post.">
            <a:extLst>
              <a:ext uri="{FF2B5EF4-FFF2-40B4-BE49-F238E27FC236}">
                <a16:creationId xmlns:a16="http://schemas.microsoft.com/office/drawing/2014/main" id="{05ACDD4F-88B6-CD6B-CE27-5F5B00D44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1206" y="1642052"/>
            <a:ext cx="2504012" cy="2915783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633AEE-C33D-2D09-3B18-6548D2DE8B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43037" y="3181396"/>
            <a:ext cx="1698169" cy="0"/>
          </a:xfrm>
          <a:prstGeom prst="line">
            <a:avLst/>
          </a:prstGeom>
          <a:ln w="158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818A7D12-00FE-43EB-A6DE-B23469C812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475601" y="1790746"/>
            <a:ext cx="1374892" cy="0"/>
          </a:xfrm>
          <a:prstGeom prst="line">
            <a:avLst/>
          </a:prstGeom>
          <a:ln w="158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E03A819-AB8B-4137-81E9-EF8880C6F3F8}"/>
              </a:ext>
            </a:extLst>
          </p:cNvPr>
          <p:cNvSpPr txBox="1"/>
          <p:nvPr/>
        </p:nvSpPr>
        <p:spPr>
          <a:xfrm>
            <a:off x="5907036" y="1799892"/>
            <a:ext cx="1474997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34%</a:t>
            </a:r>
            <a:b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had problems consuming content because of the 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tool.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7A0A43A-C4AE-4C5C-B239-2E79B52F5D2E}"/>
              </a:ext>
            </a:extLst>
          </p:cNvPr>
          <p:cNvSpPr txBox="1"/>
          <p:nvPr/>
        </p:nvSpPr>
        <p:spPr>
          <a:xfrm>
            <a:off x="3521828" y="2661378"/>
            <a:ext cx="1686046" cy="11449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b="1">
                <a:latin typeface="Calibri" panose="020F0502020204030204" pitchFamily="34" charset="0"/>
                <a:cs typeface="Calibri" panose="020F0502020204030204" pitchFamily="34" charset="0"/>
              </a:rPr>
              <a:t>30%</a:t>
            </a:r>
          </a:p>
          <a:p>
            <a:pPr>
              <a:lnSpc>
                <a:spcPct val="90000"/>
              </a:lnSpc>
            </a:pP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had problems consuming content because of the 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content.</a:t>
            </a:r>
          </a:p>
        </p:txBody>
      </p:sp>
      <p:cxnSp>
        <p:nvCxnSpPr>
          <p:cNvPr id="36" name="Straight Connector 35" descr="Runing from copy in the box to the text that reads &quot;brands have an opportunity to directly help&quot;" title="Pink Line">
            <a:extLst>
              <a:ext uri="{FF2B5EF4-FFF2-40B4-BE49-F238E27FC236}">
                <a16:creationId xmlns:a16="http://schemas.microsoft.com/office/drawing/2014/main" id="{AF83091D-1643-460F-8940-EC461F4E8D72}"/>
              </a:ext>
            </a:extLst>
          </p:cNvPr>
          <p:cNvCxnSpPr>
            <a:cxnSpLocks/>
          </p:cNvCxnSpPr>
          <p:nvPr/>
        </p:nvCxnSpPr>
        <p:spPr>
          <a:xfrm>
            <a:off x="5207874" y="3790069"/>
            <a:ext cx="762928" cy="0"/>
          </a:xfrm>
          <a:prstGeom prst="line">
            <a:avLst/>
          </a:prstGeom>
          <a:ln w="15875" cmpd="sng">
            <a:solidFill>
              <a:schemeClr val="accent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735609B-B8D2-497A-9554-14C50B817BC0}"/>
              </a:ext>
            </a:extLst>
          </p:cNvPr>
          <p:cNvSpPr/>
          <p:nvPr/>
        </p:nvSpPr>
        <p:spPr>
          <a:xfrm>
            <a:off x="5930787" y="3657512"/>
            <a:ext cx="1557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Brands have an opportunity to help directly. </a:t>
            </a:r>
          </a:p>
        </p:txBody>
      </p:sp>
      <p:sp>
        <p:nvSpPr>
          <p:cNvPr id="43" name="Footer Placeholder 2">
            <a:extLst>
              <a:ext uri="{FF2B5EF4-FFF2-40B4-BE49-F238E27FC236}">
                <a16:creationId xmlns:a16="http://schemas.microsoft.com/office/drawing/2014/main" id="{5059395C-6D5D-42E2-9D16-1246DFF88ACD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Those who use an assistive tool, U.S. &amp; U.K. number of participants = 436.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Have you ever had problems viewing, reading, or listening to content online even with an assistive tool(s)?</a:t>
            </a:r>
          </a:p>
        </p:txBody>
      </p:sp>
    </p:spTree>
    <p:extLst>
      <p:ext uri="{BB962C8B-B14F-4D97-AF65-F5344CB8AC3E}">
        <p14:creationId xmlns:p14="http://schemas.microsoft.com/office/powerpoint/2010/main" val="1700478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B7B899D-E58A-C2D8-0C24-D35B59C5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challenges with assistive tools affect basic functioning. 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B1F63DF-2DF4-4D25-82BD-2B27F435A21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5" y="813355"/>
            <a:ext cx="7400925" cy="555625"/>
          </a:xfrm>
        </p:spPr>
        <p:txBody>
          <a:bodyPr/>
          <a:lstStyle/>
          <a:p>
            <a:r>
              <a:rPr lang="en-US" dirty="0"/>
              <a:t>Reasons why people have issues consuming content even with an assistive tool | Open-ended responses. </a:t>
            </a:r>
          </a:p>
          <a:p>
            <a:r>
              <a:rPr lang="en-US" b="0" dirty="0"/>
              <a:t>Includes people with visual, hearing, speech and cognitive disabilities. </a:t>
            </a:r>
          </a:p>
        </p:txBody>
      </p:sp>
      <p:pic>
        <p:nvPicPr>
          <p:cNvPr id="43" name="Picture 42" descr="A checked check box.">
            <a:extLst>
              <a:ext uri="{FF2B5EF4-FFF2-40B4-BE49-F238E27FC236}">
                <a16:creationId xmlns:a16="http://schemas.microsoft.com/office/drawing/2014/main" id="{D29E5D62-F2D5-6288-5D93-D8F20002A5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" y="1618488"/>
            <a:ext cx="457200" cy="4191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A64B4C3-0F77-437B-953C-E854CEC8E3AA}"/>
              </a:ext>
            </a:extLst>
          </p:cNvPr>
          <p:cNvSpPr/>
          <p:nvPr/>
        </p:nvSpPr>
        <p:spPr>
          <a:xfrm>
            <a:off x="996696" y="1627632"/>
            <a:ext cx="3342902" cy="38905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“Had readability issues with the tool.” </a:t>
            </a:r>
          </a:p>
        </p:txBody>
      </p:sp>
      <p:pic>
        <p:nvPicPr>
          <p:cNvPr id="44" name="Picture 43" descr="A checked check box.">
            <a:extLst>
              <a:ext uri="{FF2B5EF4-FFF2-40B4-BE49-F238E27FC236}">
                <a16:creationId xmlns:a16="http://schemas.microsoft.com/office/drawing/2014/main" id="{B235E76F-E939-350E-0D57-29B865B3A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584" y="1618488"/>
            <a:ext cx="457200" cy="4191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AB70C04-B409-45C0-8E91-F4215C76248C}"/>
              </a:ext>
            </a:extLst>
          </p:cNvPr>
          <p:cNvSpPr/>
          <p:nvPr/>
        </p:nvSpPr>
        <p:spPr>
          <a:xfrm>
            <a:off x="5215311" y="1627632"/>
            <a:ext cx="3342902" cy="3890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“My glasses are too old.” </a:t>
            </a:r>
          </a:p>
        </p:txBody>
      </p:sp>
      <p:pic>
        <p:nvPicPr>
          <p:cNvPr id="45" name="Picture 44" descr="A checked check box.">
            <a:extLst>
              <a:ext uri="{FF2B5EF4-FFF2-40B4-BE49-F238E27FC236}">
                <a16:creationId xmlns:a16="http://schemas.microsoft.com/office/drawing/2014/main" id="{F0BD3EFF-3084-51D3-4C26-E48A44831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" y="2560320"/>
            <a:ext cx="457200" cy="4191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172BAE5-5091-4F75-B012-1E80A675E610}"/>
              </a:ext>
            </a:extLst>
          </p:cNvPr>
          <p:cNvSpPr/>
          <p:nvPr/>
        </p:nvSpPr>
        <p:spPr>
          <a:xfrm>
            <a:off x="996696" y="2569464"/>
            <a:ext cx="3342902" cy="389051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“Trouble understanding how the tool works.” </a:t>
            </a:r>
          </a:p>
        </p:txBody>
      </p:sp>
      <p:pic>
        <p:nvPicPr>
          <p:cNvPr id="46" name="Picture 45" descr="A checked check box.">
            <a:extLst>
              <a:ext uri="{FF2B5EF4-FFF2-40B4-BE49-F238E27FC236}">
                <a16:creationId xmlns:a16="http://schemas.microsoft.com/office/drawing/2014/main" id="{49E55F4D-CFA8-C589-7E78-D745A26ED8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584" y="2560320"/>
            <a:ext cx="457200" cy="4191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EC6ADEB-348F-4731-B5FA-7275BE716577}"/>
              </a:ext>
            </a:extLst>
          </p:cNvPr>
          <p:cNvSpPr/>
          <p:nvPr/>
        </p:nvSpPr>
        <p:spPr>
          <a:xfrm>
            <a:off x="5215311" y="2569464"/>
            <a:ext cx="3342902" cy="3890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“Words were still blurry.” </a:t>
            </a:r>
          </a:p>
        </p:txBody>
      </p:sp>
      <p:pic>
        <p:nvPicPr>
          <p:cNvPr id="47" name="Picture 46" descr="A checked check box.">
            <a:extLst>
              <a:ext uri="{FF2B5EF4-FFF2-40B4-BE49-F238E27FC236}">
                <a16:creationId xmlns:a16="http://schemas.microsoft.com/office/drawing/2014/main" id="{86936644-C479-23B9-F167-552C5EE8F4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" y="3456432"/>
            <a:ext cx="457200" cy="419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C356B99-8D23-4D62-8029-C70B468F66DB}"/>
              </a:ext>
            </a:extLst>
          </p:cNvPr>
          <p:cNvSpPr/>
          <p:nvPr/>
        </p:nvSpPr>
        <p:spPr>
          <a:xfrm>
            <a:off x="996696" y="3474720"/>
            <a:ext cx="3342902" cy="634164"/>
          </a:xfrm>
          <a:prstGeom prst="rect">
            <a:avLst/>
          </a:prstGeom>
          <a:noFill/>
          <a:ln w="15875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“Could not understand what was being said because closed captions would not keep up.” </a:t>
            </a:r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3C8CBBE3-D88F-4ED0-898F-048F62F57B87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Had problems consuming content even with an assistive tool, U.S. &amp; U.K. number of participants = 280.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Have you ever had problems viewing, reading, or listening to content online even with an assistive tool(s)?</a:t>
            </a:r>
          </a:p>
        </p:txBody>
      </p:sp>
    </p:spTree>
    <p:extLst>
      <p:ext uri="{BB962C8B-B14F-4D97-AF65-F5344CB8AC3E}">
        <p14:creationId xmlns:p14="http://schemas.microsoft.com/office/powerpoint/2010/main" val="2123356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9E36B8A-FDF5-445F-9221-5932EC705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17596"/>
            <a:ext cx="8143875" cy="555625"/>
          </a:xfrm>
        </p:spPr>
        <p:txBody>
          <a:bodyPr/>
          <a:lstStyle/>
          <a:p>
            <a:r>
              <a:rPr lang="en-US"/>
              <a:t>And many don’t even have access to assistive tools. </a:t>
            </a:r>
            <a:br>
              <a:rPr lang="en-US"/>
            </a:br>
            <a:endParaRPr lang="en-US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B625B1C7-81BB-4239-A4A5-E2A148FC7FE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5" y="973221"/>
            <a:ext cx="8143875" cy="710799"/>
          </a:xfrm>
        </p:spPr>
        <p:txBody>
          <a:bodyPr/>
          <a:lstStyle/>
          <a:p>
            <a:r>
              <a:rPr lang="en-US" dirty="0"/>
              <a:t>Reasons why people need, yet don’t use assistive tools | % Selected.</a:t>
            </a:r>
          </a:p>
          <a:p>
            <a:r>
              <a:rPr lang="en-US" b="0" dirty="0"/>
              <a:t>Includes people with visual, hearing, speech and cognitive disabilities. </a:t>
            </a:r>
          </a:p>
        </p:txBody>
      </p:sp>
      <p:pic>
        <p:nvPicPr>
          <p:cNvPr id="3" name="Picture 2" descr="A web browser with a crossed-out cog wheel.">
            <a:extLst>
              <a:ext uri="{FF2B5EF4-FFF2-40B4-BE49-F238E27FC236}">
                <a16:creationId xmlns:a16="http://schemas.microsoft.com/office/drawing/2014/main" id="{91B73A00-575A-954F-4C99-7356386ABF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63" y="1744281"/>
            <a:ext cx="2540000" cy="26289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BED08AFB-A3B0-49E9-811C-0DBC2EC73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406937" y="-223445"/>
            <a:ext cx="422968" cy="4841326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5492050-F2D5-4559-A166-1D7EE8E8B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628043" y="-444551"/>
            <a:ext cx="422968" cy="52835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8507363-102A-4E44-BF52-7455BB08A5B7}"/>
              </a:ext>
            </a:extLst>
          </p:cNvPr>
          <p:cNvSpPr txBox="1"/>
          <p:nvPr/>
        </p:nvSpPr>
        <p:spPr>
          <a:xfrm>
            <a:off x="3258295" y="2035622"/>
            <a:ext cx="381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cs typeface="Calibri" panose="020F0502020204030204" pitchFamily="34" charset="0"/>
              </a:rPr>
              <a:t>37% 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say they are too expensive. </a:t>
            </a:r>
            <a:endParaRPr 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FB84176-770F-4979-B191-9F5FB4033E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287620" y="500596"/>
            <a:ext cx="422968" cy="4602688"/>
          </a:xfrm>
          <a:prstGeom prst="rect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F3630AE9-A5A5-4E6D-891E-8534BFBBD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628043" y="160171"/>
            <a:ext cx="422968" cy="52835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C06C939-2C53-488D-89CA-BFB4F46F1A26}"/>
              </a:ext>
            </a:extLst>
          </p:cNvPr>
          <p:cNvSpPr txBox="1"/>
          <p:nvPr/>
        </p:nvSpPr>
        <p:spPr>
          <a:xfrm>
            <a:off x="3258295" y="2645222"/>
            <a:ext cx="381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cs typeface="Calibri" panose="020F0502020204030204" pitchFamily="34" charset="0"/>
              </a:rPr>
              <a:t>35% 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say they don’t find assistive tools useful.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49A0BFB8-707C-4323-99D0-D90758DE52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4434027" y="1958910"/>
            <a:ext cx="422968" cy="2895506"/>
          </a:xfrm>
          <a:prstGeom prst="rect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2EFB229C-54DA-4EA5-B3E7-6F9202B19E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628043" y="764893"/>
            <a:ext cx="422968" cy="52835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5BD5C16-A309-4AD5-95EE-71132815A2A3}"/>
              </a:ext>
            </a:extLst>
          </p:cNvPr>
          <p:cNvSpPr txBox="1"/>
          <p:nvPr/>
        </p:nvSpPr>
        <p:spPr>
          <a:xfrm>
            <a:off x="3258295" y="3245297"/>
            <a:ext cx="381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cs typeface="Calibri" panose="020F0502020204030204" pitchFamily="34" charset="0"/>
              </a:rPr>
              <a:t>22% 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say assistive tools are inconvenient to setup. 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17AECDB-197C-4AD4-9D1A-53383A592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367127" y="3630534"/>
            <a:ext cx="422968" cy="761702"/>
          </a:xfrm>
          <a:prstGeom prst="rect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4A095AF-7268-4528-B27E-6E0E4905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5628043" y="1369615"/>
            <a:ext cx="422968" cy="5283539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5488DFE-0FCE-42ED-BDF7-BD7664974FA2}"/>
              </a:ext>
            </a:extLst>
          </p:cNvPr>
          <p:cNvSpPr txBox="1"/>
          <p:nvPr/>
        </p:nvSpPr>
        <p:spPr>
          <a:xfrm>
            <a:off x="3258295" y="3854897"/>
            <a:ext cx="38143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cs typeface="Calibri" panose="020F0502020204030204" pitchFamily="34" charset="0"/>
              </a:rPr>
              <a:t>6% 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have other reasons. </a:t>
            </a:r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0A442B1E-6925-46F7-A0C0-AC4B7455A26A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Don’t use an assistive tool, U.S. &amp; U.K. number of participants = 339.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Why don’t you use an assistive tool(s)?</a:t>
            </a:r>
          </a:p>
        </p:txBody>
      </p:sp>
    </p:spTree>
    <p:extLst>
      <p:ext uri="{BB962C8B-B14F-4D97-AF65-F5344CB8AC3E}">
        <p14:creationId xmlns:p14="http://schemas.microsoft.com/office/powerpoint/2010/main" val="1139268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of laptop with a social media post of a lotion brand. There is a magnifying glass highlighting the &quot;like&quot; button and a speech bubble with a happy face.">
            <a:extLst>
              <a:ext uri="{FF2B5EF4-FFF2-40B4-BE49-F238E27FC236}">
                <a16:creationId xmlns:a16="http://schemas.microsoft.com/office/drawing/2014/main" id="{4B63352B-5DE3-4BDA-BAF0-C1C5F17EE2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14" r="1587" b="4520"/>
          <a:stretch/>
        </p:blipFill>
        <p:spPr>
          <a:xfrm>
            <a:off x="4407677" y="633115"/>
            <a:ext cx="4736323" cy="42258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E289D9-0352-0446-ABFB-706FBDD9E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1208654"/>
            <a:ext cx="4361688" cy="555625"/>
          </a:xfrm>
        </p:spPr>
        <p:txBody>
          <a:bodyPr/>
          <a:lstStyle/>
          <a:p>
            <a:pPr>
              <a:lnSpc>
                <a:spcPct val="91000"/>
              </a:lnSpc>
            </a:pPr>
            <a:r>
              <a:rPr lang="en-US" sz="4400">
                <a:solidFill>
                  <a:prstClr val="black"/>
                </a:solidFill>
                <a:latin typeface="Century Gothic" panose="020B0502020202020204" pitchFamily="34" charset="0"/>
              </a:rPr>
              <a:t>Why is accessible communication important for brands?</a:t>
            </a:r>
            <a:br>
              <a:rPr lang="en-US" sz="440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2072298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D0216ED-DB85-A63B-AD62-EDEE8015E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15% of the world has a disability.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95580D-A963-368D-634F-D4C08F0F4D6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5" y="746566"/>
            <a:ext cx="8143875" cy="308022"/>
          </a:xfrm>
        </p:spPr>
        <p:txBody>
          <a:bodyPr/>
          <a:lstStyle/>
          <a:p>
            <a:r>
              <a:rPr lang="en-US" sz="1400" b="0">
                <a:ea typeface="Source Sans Pro" panose="020B0503030403020204" pitchFamily="34" charset="0"/>
              </a:rPr>
              <a:t>Our research found these facts about the following types of disabilities.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5C04FC4-7639-FC29-881A-A2C082549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242" y="1448875"/>
            <a:ext cx="2176603" cy="2583438"/>
          </a:xfrm>
          <a:prstGeom prst="rect">
            <a:avLst/>
          </a:prstGeom>
        </p:spPr>
      </p:pic>
      <p:pic>
        <p:nvPicPr>
          <p:cNvPr id="31" name="Picture 30" descr="A human eye.">
            <a:extLst>
              <a:ext uri="{FF2B5EF4-FFF2-40B4-BE49-F238E27FC236}">
                <a16:creationId xmlns:a16="http://schemas.microsoft.com/office/drawing/2014/main" id="{550C7836-A89A-E6E8-24E8-FF4C15949EE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813" b="49194"/>
          <a:stretch/>
        </p:blipFill>
        <p:spPr>
          <a:xfrm>
            <a:off x="356644" y="1674767"/>
            <a:ext cx="576285" cy="46174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F4BFFE04-EE86-39D6-2708-5AF1F6A4811C}"/>
              </a:ext>
            </a:extLst>
          </p:cNvPr>
          <p:cNvSpPr/>
          <p:nvPr/>
        </p:nvSpPr>
        <p:spPr>
          <a:xfrm>
            <a:off x="458528" y="2256049"/>
            <a:ext cx="1554480" cy="1031051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1200" b="1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Visual.</a:t>
            </a:r>
          </a:p>
          <a:p>
            <a:pPr>
              <a:spcAft>
                <a:spcPts val="900"/>
              </a:spcAft>
            </a:pPr>
            <a:r>
              <a:rPr lang="en-US" sz="1000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285 million people of all ages are visually impaired.</a:t>
            </a:r>
          </a:p>
          <a:p>
            <a:pPr>
              <a:spcAft>
                <a:spcPts val="900"/>
              </a:spcAft>
            </a:pPr>
            <a:r>
              <a:rPr lang="en-US" sz="1000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39 million are blind; 82% of all blind people are age 50 plus.</a:t>
            </a:r>
            <a:endParaRPr lang="en-US" sz="1000" baseline="-25000">
              <a:solidFill>
                <a:srgbClr val="222222"/>
              </a:solidFill>
              <a:latin typeface="Calibri" panose="020F0502020204030204" pitchFamily="34" charset="0"/>
              <a:ea typeface="Source Sans Pro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6B46F21-78AC-AE97-784E-570BD63F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2404145" y="1449704"/>
            <a:ext cx="2176272" cy="2582434"/>
          </a:xfrm>
          <a:prstGeom prst="rect">
            <a:avLst/>
          </a:prstGeom>
        </p:spPr>
      </p:pic>
      <p:pic>
        <p:nvPicPr>
          <p:cNvPr id="34" name="Picture 33" descr="A human ear.">
            <a:extLst>
              <a:ext uri="{FF2B5EF4-FFF2-40B4-BE49-F238E27FC236}">
                <a16:creationId xmlns:a16="http://schemas.microsoft.com/office/drawing/2014/main" id="{A95BEF52-6E22-295A-45F2-A4091BD27D7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877"/>
          <a:stretch/>
        </p:blipFill>
        <p:spPr>
          <a:xfrm>
            <a:off x="2523001" y="1535579"/>
            <a:ext cx="576285" cy="618549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A04C8859-0373-3BDE-FDFA-6E163A8F370F}"/>
              </a:ext>
            </a:extLst>
          </p:cNvPr>
          <p:cNvSpPr/>
          <p:nvPr/>
        </p:nvSpPr>
        <p:spPr>
          <a:xfrm>
            <a:off x="2620001" y="2256877"/>
            <a:ext cx="1932960" cy="1031051"/>
          </a:xfrm>
          <a:prstGeom prst="rect">
            <a:avLst/>
          </a:prstGeom>
        </p:spPr>
        <p:txBody>
          <a:bodyPr wrap="square" lIns="0" tIns="0" rIns="91440" bIns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1200" b="1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Hearing.</a:t>
            </a:r>
          </a:p>
          <a:p>
            <a:pPr>
              <a:spcAft>
                <a:spcPts val="900"/>
              </a:spcAft>
            </a:pPr>
            <a:r>
              <a:rPr lang="en-US" sz="1000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466 million people have disabling hearing loss.</a:t>
            </a:r>
          </a:p>
          <a:p>
            <a:pPr>
              <a:spcAft>
                <a:spcPts val="900"/>
              </a:spcAft>
            </a:pPr>
            <a:r>
              <a:rPr lang="en-US" sz="1000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By 2050, over 900 million people will have disabling hearing loss.</a:t>
            </a:r>
            <a:endParaRPr lang="en-US" sz="1000" baseline="-25000">
              <a:latin typeface="Calibri" panose="020F0502020204030204" pitchFamily="34" charset="0"/>
              <a:ea typeface="Source Sans Pro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9C0538B-17DA-9D1D-5F73-0FB49B3907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4599914" y="1448874"/>
            <a:ext cx="2176272" cy="2598815"/>
          </a:xfrm>
          <a:prstGeom prst="rect">
            <a:avLst/>
          </a:prstGeom>
        </p:spPr>
      </p:pic>
      <p:pic>
        <p:nvPicPr>
          <p:cNvPr id="37" name="Picture 36" descr="The profile of a human head with a cog for a brain.">
            <a:extLst>
              <a:ext uri="{FF2B5EF4-FFF2-40B4-BE49-F238E27FC236}">
                <a16:creationId xmlns:a16="http://schemas.microsoft.com/office/drawing/2014/main" id="{CC60FD77-2C23-8132-A947-FC923A417FC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981" b="26026"/>
          <a:stretch/>
        </p:blipFill>
        <p:spPr>
          <a:xfrm>
            <a:off x="4687059" y="1609999"/>
            <a:ext cx="633914" cy="507914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E1717D35-8FF6-8477-A218-4460669E40F5}"/>
              </a:ext>
            </a:extLst>
          </p:cNvPr>
          <p:cNvSpPr/>
          <p:nvPr/>
        </p:nvSpPr>
        <p:spPr>
          <a:xfrm>
            <a:off x="4817759" y="2216104"/>
            <a:ext cx="1711929" cy="1492716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1200" b="1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Cognitive.</a:t>
            </a:r>
          </a:p>
          <a:p>
            <a:pPr>
              <a:spcAft>
                <a:spcPts val="900"/>
              </a:spcAft>
            </a:pPr>
            <a:r>
              <a:rPr lang="en-US" sz="1000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Between 1 and 3% has an intellectual disability, as many as 200 million people.</a:t>
            </a:r>
          </a:p>
          <a:p>
            <a:pPr>
              <a:spcAft>
                <a:spcPts val="900"/>
              </a:spcAft>
            </a:pPr>
            <a:r>
              <a:rPr lang="en-US" sz="1000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Intellectual disability is significantly more common in low-income countries – 16.41 in every 1,000 people.</a:t>
            </a:r>
            <a:endParaRPr lang="en-US" sz="1000" baseline="-25000">
              <a:latin typeface="Calibri" panose="020F0502020204030204" pitchFamily="34" charset="0"/>
              <a:ea typeface="Source Sans Pro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C6ADA57F-4678-1511-A226-67F5B0A16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/>
          </p:cNvPicPr>
          <p:nvPr/>
        </p:nvPicPr>
        <p:blipFill>
          <a:blip r:embed="rId7"/>
          <a:stretch>
            <a:fillRect/>
          </a:stretch>
        </p:blipFill>
        <p:spPr>
          <a:xfrm>
            <a:off x="6794486" y="1448874"/>
            <a:ext cx="2176272" cy="2598815"/>
          </a:xfrm>
          <a:prstGeom prst="rect">
            <a:avLst/>
          </a:prstGeom>
        </p:spPr>
      </p:pic>
      <p:pic>
        <p:nvPicPr>
          <p:cNvPr id="40" name="Picture 39" descr="A human mouth slightly open as if it is mid-speech.">
            <a:extLst>
              <a:ext uri="{FF2B5EF4-FFF2-40B4-BE49-F238E27FC236}">
                <a16:creationId xmlns:a16="http://schemas.microsoft.com/office/drawing/2014/main" id="{BC570A8D-997A-8E98-185E-109E272347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637" b="2058"/>
          <a:stretch/>
        </p:blipFill>
        <p:spPr>
          <a:xfrm>
            <a:off x="6852832" y="1647404"/>
            <a:ext cx="697305" cy="487170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874FE3CA-FF78-7A93-DF29-EC02B36C506C}"/>
              </a:ext>
            </a:extLst>
          </p:cNvPr>
          <p:cNvSpPr/>
          <p:nvPr/>
        </p:nvSpPr>
        <p:spPr>
          <a:xfrm>
            <a:off x="7010342" y="2207140"/>
            <a:ext cx="1805760" cy="761747"/>
          </a:xfrm>
          <a:prstGeom prst="rect">
            <a:avLst/>
          </a:prstGeom>
        </p:spPr>
        <p:txBody>
          <a:bodyPr wrap="square" lIns="0" tIns="0" rIns="91440" bIns="0" anchor="t">
            <a:spAutoFit/>
          </a:bodyPr>
          <a:lstStyle/>
          <a:p>
            <a:pPr>
              <a:spcAft>
                <a:spcPts val="900"/>
              </a:spcAft>
            </a:pPr>
            <a:r>
              <a:rPr lang="en-US" sz="1200" b="1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Speech.</a:t>
            </a:r>
          </a:p>
          <a:p>
            <a:pPr>
              <a:spcAft>
                <a:spcPts val="900"/>
              </a:spcAft>
            </a:pPr>
            <a:r>
              <a:rPr lang="en-US" sz="1000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Approximately 18.5 million people have a speech, voice or language disorder.</a:t>
            </a:r>
          </a:p>
        </p:txBody>
      </p:sp>
    </p:spTree>
    <p:extLst>
      <p:ext uri="{BB962C8B-B14F-4D97-AF65-F5344CB8AC3E}">
        <p14:creationId xmlns:p14="http://schemas.microsoft.com/office/powerpoint/2010/main" val="29558240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C71FD9B-043E-D948-A700-8E0388972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151" y="541263"/>
            <a:ext cx="3967090" cy="555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Brands are doing a good job, but expectations might be low.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B1EAED-599D-9240-9D6B-BA5CE79242C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53150" y="1277551"/>
            <a:ext cx="3120491" cy="641991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500"/>
              </a:spcAft>
            </a:pPr>
            <a:r>
              <a:rPr lang="en-US" dirty="0"/>
              <a:t>Brand scorecard on accessibility | % Selected.</a:t>
            </a:r>
          </a:p>
          <a:p>
            <a:pPr>
              <a:spcAft>
                <a:spcPts val="500"/>
              </a:spcAft>
            </a:pPr>
            <a:r>
              <a:rPr lang="en-US" b="0" dirty="0"/>
              <a:t>Includes people with visual, hearing, speech and cognitive disabilities.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A3393D-87AD-472B-F2D1-B7B28B441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15062" y="541263"/>
            <a:ext cx="3779638" cy="3779638"/>
          </a:xfrm>
          <a:prstGeom prst="ellipse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1985C9C-C17B-BEB8-E58E-55E0CEEE10D2}"/>
              </a:ext>
            </a:extLst>
          </p:cNvPr>
          <p:cNvSpPr/>
          <p:nvPr/>
        </p:nvSpPr>
        <p:spPr>
          <a:xfrm>
            <a:off x="6022695" y="747985"/>
            <a:ext cx="1613957" cy="1613957"/>
          </a:xfrm>
          <a:prstGeom prst="ellipse">
            <a:avLst/>
          </a:prstGeom>
          <a:solidFill>
            <a:schemeClr val="accent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cs typeface="Calibri" panose="020F0502020204030204" pitchFamily="34" charset="0"/>
              </a:rPr>
              <a:t>40%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cs typeface="Calibri" panose="020F0502020204030204" pitchFamily="34" charset="0"/>
              </a:rPr>
              <a:t>Good.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22DFE1-D9A3-D75A-1944-DDB7EA6B7F91}"/>
              </a:ext>
            </a:extLst>
          </p:cNvPr>
          <p:cNvSpPr/>
          <p:nvPr/>
        </p:nvSpPr>
        <p:spPr>
          <a:xfrm>
            <a:off x="4780129" y="1706700"/>
            <a:ext cx="1396686" cy="1396686"/>
          </a:xfrm>
          <a:prstGeom prst="ellipse">
            <a:avLst/>
          </a:prstGeom>
          <a:solidFill>
            <a:schemeClr val="accent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  <a:cs typeface="Calibri" panose="020F0502020204030204" pitchFamily="34" charset="0"/>
              </a:rPr>
              <a:t>37% </a:t>
            </a:r>
          </a:p>
          <a:p>
            <a:pPr algn="ctr"/>
            <a:r>
              <a:rPr lang="en-US" sz="1100" dirty="0">
                <a:solidFill>
                  <a:schemeClr val="tx1"/>
                </a:solidFill>
                <a:cs typeface="Calibri" panose="020F0502020204030204" pitchFamily="34" charset="0"/>
              </a:rPr>
              <a:t>Excellent. 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D225D2D-18CB-A03D-128F-1B3C4A44FA6F}"/>
              </a:ext>
            </a:extLst>
          </p:cNvPr>
          <p:cNvSpPr/>
          <p:nvPr/>
        </p:nvSpPr>
        <p:spPr>
          <a:xfrm>
            <a:off x="6118059" y="2379643"/>
            <a:ext cx="1095654" cy="1095654"/>
          </a:xfrm>
          <a:prstGeom prst="ellipse">
            <a:avLst/>
          </a:prstGeom>
          <a:solidFill>
            <a:schemeClr val="accent1">
              <a:alpha val="59781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600" b="1" dirty="0">
                <a:solidFill>
                  <a:schemeClr val="tx1"/>
                </a:solidFill>
                <a:cs typeface="Calibri" panose="020F0502020204030204" pitchFamily="34" charset="0"/>
              </a:rPr>
              <a:t>20% </a:t>
            </a:r>
          </a:p>
          <a:p>
            <a:pPr algn="ctr"/>
            <a:r>
              <a:rPr lang="en-US" sz="1000" dirty="0">
                <a:solidFill>
                  <a:schemeClr val="tx1"/>
                </a:solidFill>
                <a:cs typeface="Calibri" panose="020F0502020204030204" pitchFamily="34" charset="0"/>
              </a:rPr>
              <a:t>Fair.  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79F217A2-9BF8-B44D-7492-E58810AD800B}"/>
              </a:ext>
            </a:extLst>
          </p:cNvPr>
          <p:cNvSpPr/>
          <p:nvPr/>
        </p:nvSpPr>
        <p:spPr>
          <a:xfrm>
            <a:off x="7271712" y="2637792"/>
            <a:ext cx="816199" cy="816199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cs typeface="Calibri" panose="020F0502020204030204" pitchFamily="34" charset="0"/>
              </a:rPr>
              <a:t>2% 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cs typeface="Calibri" panose="020F0502020204030204" pitchFamily="34" charset="0"/>
              </a:rPr>
              <a:t>Not Good. 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BAF9021-7F9C-42AB-A4C9-B262DFBEFCFA}"/>
              </a:ext>
            </a:extLst>
          </p:cNvPr>
          <p:cNvSpPr/>
          <p:nvPr/>
        </p:nvSpPr>
        <p:spPr>
          <a:xfrm>
            <a:off x="6903842" y="3383275"/>
            <a:ext cx="600243" cy="60024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b="1" dirty="0">
                <a:solidFill>
                  <a:schemeClr val="tx1"/>
                </a:solidFill>
                <a:cs typeface="Calibri" panose="020F0502020204030204" pitchFamily="34" charset="0"/>
              </a:rPr>
              <a:t>1% </a:t>
            </a:r>
          </a:p>
          <a:p>
            <a:pPr algn="ctr"/>
            <a:r>
              <a:rPr lang="en-US" sz="900" dirty="0">
                <a:solidFill>
                  <a:schemeClr val="tx1"/>
                </a:solidFill>
                <a:cs typeface="Calibri" panose="020F0502020204030204" pitchFamily="34" charset="0"/>
              </a:rPr>
              <a:t>Terrible.</a:t>
            </a:r>
          </a:p>
        </p:txBody>
      </p:sp>
      <p:sp>
        <p:nvSpPr>
          <p:cNvPr id="2" name="Speech Bubble: Rectangle 1">
            <a:extLst>
              <a:ext uri="{FF2B5EF4-FFF2-40B4-BE49-F238E27FC236}">
                <a16:creationId xmlns:a16="http://schemas.microsoft.com/office/drawing/2014/main" id="{38260291-9AB2-4B99-9968-C4C27FB4EBE2}"/>
              </a:ext>
            </a:extLst>
          </p:cNvPr>
          <p:cNvSpPr/>
          <p:nvPr/>
        </p:nvSpPr>
        <p:spPr>
          <a:xfrm>
            <a:off x="3482602" y="3791271"/>
            <a:ext cx="1571127" cy="710293"/>
          </a:xfrm>
          <a:prstGeom prst="wedgeRectCallout">
            <a:avLst>
              <a:gd name="adj1" fmla="val 61271"/>
              <a:gd name="adj2" fmla="val -35201"/>
            </a:avLst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differences by type of disability.</a:t>
            </a:r>
          </a:p>
        </p:txBody>
      </p:sp>
      <p:sp>
        <p:nvSpPr>
          <p:cNvPr id="13" name="Footer Placeholder 2">
            <a:extLst>
              <a:ext uri="{FF2B5EF4-FFF2-40B4-BE49-F238E27FC236}">
                <a16:creationId xmlns:a16="http://schemas.microsoft.com/office/drawing/2014/main" id="{C763E837-7DA8-450B-B043-A244D5AB110F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U.S. &amp; U.K. number of participants = 807.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In general, how well do you think companies are doing with communicating in a way that is accessible for all? </a:t>
            </a:r>
          </a:p>
        </p:txBody>
      </p:sp>
    </p:spTree>
    <p:extLst>
      <p:ext uri="{BB962C8B-B14F-4D97-AF65-F5344CB8AC3E}">
        <p14:creationId xmlns:p14="http://schemas.microsoft.com/office/powerpoint/2010/main" val="14806466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901DBF7-BC5B-4801-BDC9-C13FA6328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17513"/>
            <a:ext cx="7524750" cy="555625"/>
          </a:xfrm>
        </p:spPr>
        <p:txBody>
          <a:bodyPr/>
          <a:lstStyle/>
          <a:p>
            <a:r>
              <a:rPr lang="en-US"/>
              <a:t>In the minds of consumers, standards for brand accessibility are low to begin with.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BB1F63DF-2DF4-4D25-82BD-2B27F435A21E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5" y="1202852"/>
            <a:ext cx="6664325" cy="555625"/>
          </a:xfrm>
        </p:spPr>
        <p:txBody>
          <a:bodyPr/>
          <a:lstStyle/>
          <a:p>
            <a:r>
              <a:rPr lang="en-US" dirty="0"/>
              <a:t>Changes companies should make | Open-ended responses.</a:t>
            </a:r>
          </a:p>
          <a:p>
            <a:r>
              <a:rPr lang="en-US" b="0" dirty="0"/>
              <a:t>Includes people with visual, hearing, speech and cognitive disabilities.</a:t>
            </a:r>
          </a:p>
        </p:txBody>
      </p:sp>
      <p:pic>
        <p:nvPicPr>
          <p:cNvPr id="15" name="Picture 14" descr="A checked check box.">
            <a:extLst>
              <a:ext uri="{FF2B5EF4-FFF2-40B4-BE49-F238E27FC236}">
                <a16:creationId xmlns:a16="http://schemas.microsoft.com/office/drawing/2014/main" id="{17F03D41-19D2-C589-0219-B5C5A7049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" y="1845676"/>
            <a:ext cx="457200" cy="41910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2A64B4C3-0F77-437B-953C-E854CEC8E3AA}"/>
              </a:ext>
            </a:extLst>
          </p:cNvPr>
          <p:cNvSpPr/>
          <p:nvPr/>
        </p:nvSpPr>
        <p:spPr>
          <a:xfrm>
            <a:off x="996696" y="1867520"/>
            <a:ext cx="3342902" cy="3890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don’t know” </a:t>
            </a:r>
          </a:p>
        </p:txBody>
      </p:sp>
      <p:pic>
        <p:nvPicPr>
          <p:cNvPr id="16" name="Picture 15" descr="A checked check box.">
            <a:extLst>
              <a:ext uri="{FF2B5EF4-FFF2-40B4-BE49-F238E27FC236}">
                <a16:creationId xmlns:a16="http://schemas.microsoft.com/office/drawing/2014/main" id="{8EA8333E-0445-89DB-E3AF-9FDFD7BB6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584" y="1845676"/>
            <a:ext cx="457200" cy="41910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FAB70C04-B409-45C0-8E91-F4215C76248C}"/>
              </a:ext>
            </a:extLst>
          </p:cNvPr>
          <p:cNvSpPr/>
          <p:nvPr/>
        </p:nvSpPr>
        <p:spPr>
          <a:xfrm>
            <a:off x="5215311" y="1867520"/>
            <a:ext cx="3342902" cy="3890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don’t think I would change anything” </a:t>
            </a:r>
          </a:p>
        </p:txBody>
      </p:sp>
      <p:pic>
        <p:nvPicPr>
          <p:cNvPr id="17" name="Picture 16" descr="A checked check box.">
            <a:extLst>
              <a:ext uri="{FF2B5EF4-FFF2-40B4-BE49-F238E27FC236}">
                <a16:creationId xmlns:a16="http://schemas.microsoft.com/office/drawing/2014/main" id="{D5DA4D7C-47F3-8BCA-B377-912F06112A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" y="2787508"/>
            <a:ext cx="457200" cy="4191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5172BAE5-5091-4F75-B012-1E80A675E610}"/>
              </a:ext>
            </a:extLst>
          </p:cNvPr>
          <p:cNvSpPr/>
          <p:nvPr/>
        </p:nvSpPr>
        <p:spPr>
          <a:xfrm>
            <a:off x="996696" y="2804857"/>
            <a:ext cx="3342902" cy="3890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don’t really know to be honest” </a:t>
            </a:r>
          </a:p>
        </p:txBody>
      </p:sp>
      <p:pic>
        <p:nvPicPr>
          <p:cNvPr id="18" name="Picture 17" descr="A checked check box.">
            <a:extLst>
              <a:ext uri="{FF2B5EF4-FFF2-40B4-BE49-F238E27FC236}">
                <a16:creationId xmlns:a16="http://schemas.microsoft.com/office/drawing/2014/main" id="{65592FA2-5071-A93F-1006-4CFD3BAADE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584" y="2787508"/>
            <a:ext cx="457200" cy="41910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9EC6ADEB-348F-4731-B5FA-7275BE716577}"/>
              </a:ext>
            </a:extLst>
          </p:cNvPr>
          <p:cNvSpPr/>
          <p:nvPr/>
        </p:nvSpPr>
        <p:spPr>
          <a:xfrm>
            <a:off x="5215311" y="2804857"/>
            <a:ext cx="3342902" cy="3890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</a:t>
            </a:r>
            <a:r>
              <a:rPr lang="en-US" sz="1200" err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dunno</a:t>
            </a: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</p:txBody>
      </p:sp>
      <p:pic>
        <p:nvPicPr>
          <p:cNvPr id="19" name="Picture 18" descr="A checked check box.">
            <a:extLst>
              <a:ext uri="{FF2B5EF4-FFF2-40B4-BE49-F238E27FC236}">
                <a16:creationId xmlns:a16="http://schemas.microsoft.com/office/drawing/2014/main" id="{395197C8-17F1-E69E-235C-F370CDE64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76" y="3683620"/>
            <a:ext cx="457200" cy="41910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1C356B99-8D23-4D62-8029-C70B468F66DB}"/>
              </a:ext>
            </a:extLst>
          </p:cNvPr>
          <p:cNvSpPr/>
          <p:nvPr/>
        </p:nvSpPr>
        <p:spPr>
          <a:xfrm>
            <a:off x="996696" y="3700969"/>
            <a:ext cx="3342902" cy="38905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45720" rIns="18288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“I really don’t know </a:t>
            </a:r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wish I had an idea</a:t>
            </a:r>
            <a:r>
              <a:rPr lang="en-US" sz="120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</a:t>
            </a:r>
          </a:p>
        </p:txBody>
      </p:sp>
      <p:sp>
        <p:nvSpPr>
          <p:cNvPr id="37" name="Footer Placeholder 2">
            <a:extLst>
              <a:ext uri="{FF2B5EF4-FFF2-40B4-BE49-F238E27FC236}">
                <a16:creationId xmlns:a16="http://schemas.microsoft.com/office/drawing/2014/main" id="{542241E0-0608-4BAC-95A4-1CA16012665B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U.S. &amp; U.K. number of participants = 807.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If you could make any change to the way companies are currently communicating with you, what would it be? </a:t>
            </a:r>
          </a:p>
        </p:txBody>
      </p:sp>
    </p:spTree>
    <p:extLst>
      <p:ext uri="{BB962C8B-B14F-4D97-AF65-F5344CB8AC3E}">
        <p14:creationId xmlns:p14="http://schemas.microsoft.com/office/powerpoint/2010/main" val="24145167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7FFA05A-53B4-23B7-F881-E52F27D91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352280"/>
            <a:ext cx="8143875" cy="555625"/>
          </a:xfrm>
        </p:spPr>
        <p:txBody>
          <a:bodyPr/>
          <a:lstStyle/>
          <a:p>
            <a:r>
              <a:rPr lang="en-US"/>
              <a:t>Younger folks expect more from brands.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84BAE-8579-6E4B-8EEC-6D14F87D83EF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6" y="923646"/>
            <a:ext cx="6049242" cy="555626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500"/>
              </a:spcAft>
            </a:pPr>
            <a:r>
              <a:rPr lang="en-US"/>
              <a:t>Brand scorecard on accessibility– Excellent or good job | % Selected.</a:t>
            </a:r>
          </a:p>
          <a:p>
            <a:pPr>
              <a:spcAft>
                <a:spcPts val="500"/>
              </a:spcAft>
            </a:pPr>
            <a:r>
              <a:rPr lang="en-US" b="0"/>
              <a:t>Includes people with visual, hearing, speech and cognitive disabilities.</a:t>
            </a:r>
          </a:p>
          <a:p>
            <a:endParaRPr lang="en-US" sz="200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EDE32E9-69E2-BC07-9B0A-489C42AFA37B}"/>
              </a:ext>
            </a:extLst>
          </p:cNvPr>
          <p:cNvSpPr/>
          <p:nvPr/>
        </p:nvSpPr>
        <p:spPr>
          <a:xfrm>
            <a:off x="650873" y="1825099"/>
            <a:ext cx="1952625" cy="26599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People 18 to 24: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0624588-ED35-8B28-B53C-BA4E26325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994" y="2172472"/>
            <a:ext cx="5845308" cy="457200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b="1">
                <a:solidFill>
                  <a:schemeClr val="accent1">
                    <a:alpha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70%</a:t>
            </a:r>
            <a:r>
              <a:rPr lang="en-US" sz="2200" b="1">
                <a:solidFill>
                  <a:schemeClr val="accent1">
                    <a:alpha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b="1">
              <a:solidFill>
                <a:schemeClr val="accent1">
                  <a:alpha val="82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282165B-6441-8993-7C34-7AB1CC116E09}"/>
              </a:ext>
            </a:extLst>
          </p:cNvPr>
          <p:cNvSpPr/>
          <p:nvPr/>
        </p:nvSpPr>
        <p:spPr>
          <a:xfrm>
            <a:off x="650873" y="2899243"/>
            <a:ext cx="1952625" cy="26195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400" b="1">
                <a:solidFill>
                  <a:schemeClr val="tx1"/>
                </a:solidFill>
                <a:latin typeface="Calibri"/>
                <a:ea typeface="Calibri"/>
                <a:cs typeface="Calibri"/>
              </a:rPr>
              <a:t>People 25 and over: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7CA98B5-D4FA-5DD5-C7A6-ADAED1C2F2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94994" y="3238664"/>
            <a:ext cx="6613525" cy="457862"/>
          </a:xfrm>
          <a:prstGeom prst="rect">
            <a:avLst/>
          </a:prstGeom>
          <a:solidFill>
            <a:schemeClr val="accent1">
              <a:alpha val="8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200" b="1">
                <a:solidFill>
                  <a:schemeClr val="accent1">
                    <a:alpha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79%</a:t>
            </a:r>
            <a:r>
              <a:rPr lang="en-US" sz="2200" b="1">
                <a:solidFill>
                  <a:schemeClr val="accent1">
                    <a:alpha val="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2200" b="1">
              <a:solidFill>
                <a:schemeClr val="accent1">
                  <a:alpha val="82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54E2DD22-6A5F-4F0C-9ADD-8FD58A572A12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U.S. &amp; U.K. Those who said brands are doing an excellent or good job number of participants = 622.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In general, how well do you think companies are doing with communicating in a way that is accessible for all?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4E04CF9-BF5A-6C68-F2F4-A7D2CE34A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4994" y="1812663"/>
            <a:ext cx="0" cy="2173159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89057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6E807D-3BC3-4329-A5A4-3C9716186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17596"/>
            <a:ext cx="8143875" cy="555625"/>
          </a:xfrm>
        </p:spPr>
        <p:txBody>
          <a:bodyPr/>
          <a:lstStyle/>
          <a:p>
            <a:r>
              <a:rPr lang="en-US"/>
              <a:t>Lack of brand accessibility leads to feelings of frustration.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F5A8E9-0775-426C-8FAB-414CAA42877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5" y="920930"/>
            <a:ext cx="8143875" cy="571745"/>
          </a:xfrm>
        </p:spPr>
        <p:txBody>
          <a:bodyPr/>
          <a:lstStyle/>
          <a:p>
            <a:r>
              <a:rPr lang="en-US"/>
              <a:t>People’s feelings when communication from brands is </a:t>
            </a:r>
            <a:r>
              <a:rPr lang="en-US" u="sng"/>
              <a:t>not</a:t>
            </a:r>
            <a:r>
              <a:rPr lang="en-US"/>
              <a:t> accessible | % Selected. </a:t>
            </a:r>
          </a:p>
          <a:p>
            <a:r>
              <a:rPr lang="en-US" b="0"/>
              <a:t>Includes people with visual, hearing, speech and cognitive disabilities.</a:t>
            </a:r>
          </a:p>
          <a:p>
            <a:endParaRPr lang="en-US"/>
          </a:p>
        </p:txBody>
      </p:sp>
      <p:pic>
        <p:nvPicPr>
          <p:cNvPr id="3" name="Picture 2" descr="A social post with an &quot;x&quot; in the middle and a speech bubble with an illustrated sad face.">
            <a:extLst>
              <a:ext uri="{FF2B5EF4-FFF2-40B4-BE49-F238E27FC236}">
                <a16:creationId xmlns:a16="http://schemas.microsoft.com/office/drawing/2014/main" id="{4C7F86E0-45C9-DE1D-5D71-6483F087C9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49" y="1871166"/>
            <a:ext cx="2590800" cy="2667000"/>
          </a:xfrm>
          <a:prstGeom prst="rect">
            <a:avLst/>
          </a:prstGeom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9ECACA67-ECBE-AF04-9DC1-17EF6762BAD7}"/>
              </a:ext>
            </a:extLst>
          </p:cNvPr>
          <p:cNvSpPr txBox="1"/>
          <p:nvPr/>
        </p:nvSpPr>
        <p:spPr>
          <a:xfrm>
            <a:off x="3486052" y="2358850"/>
            <a:ext cx="803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Isolated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D0219E-EE1D-7CBA-EB6C-1AD4B24E1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2315" y="2397666"/>
            <a:ext cx="1276789" cy="17408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6A80BB-B61A-2041-15BE-402D66F87B66}"/>
              </a:ext>
            </a:extLst>
          </p:cNvPr>
          <p:cNvSpPr txBox="1"/>
          <p:nvPr/>
        </p:nvSpPr>
        <p:spPr>
          <a:xfrm>
            <a:off x="5541178" y="2358850"/>
            <a:ext cx="49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17%</a:t>
            </a:r>
            <a:r>
              <a:rPr lang="en-US" sz="1200">
                <a:solidFill>
                  <a:schemeClr val="bg1"/>
                </a:solidFill>
                <a:latin typeface="Weissenhof Grotesk" pitchFamily="2" charset="77"/>
                <a:cs typeface="Calibri" panose="020F0502020204030204" pitchFamily="34" charset="0"/>
              </a:rPr>
              <a:t>.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A1111F2E-B213-95A8-D995-AD03ECD714F0}"/>
              </a:ext>
            </a:extLst>
          </p:cNvPr>
          <p:cNvSpPr txBox="1"/>
          <p:nvPr/>
        </p:nvSpPr>
        <p:spPr>
          <a:xfrm>
            <a:off x="3403293" y="2763377"/>
            <a:ext cx="886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Unhappy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A4353A9B-A3F6-035B-30F3-123C7E4C83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2315" y="2802193"/>
            <a:ext cx="1563329" cy="17408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F8A7806-9F88-1A59-BE09-ACB47632214E}"/>
              </a:ext>
            </a:extLst>
          </p:cNvPr>
          <p:cNvSpPr txBox="1"/>
          <p:nvPr/>
        </p:nvSpPr>
        <p:spPr>
          <a:xfrm>
            <a:off x="5830574" y="2763377"/>
            <a:ext cx="49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21%</a:t>
            </a:r>
            <a:r>
              <a:rPr lang="en-US" sz="1200">
                <a:solidFill>
                  <a:schemeClr val="bg1"/>
                </a:solidFill>
                <a:latin typeface="Weissenhof Grotesk" pitchFamily="2" charset="77"/>
                <a:cs typeface="Calibri" panose="020F0502020204030204" pitchFamily="34" charset="0"/>
              </a:rPr>
              <a:t>.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39416C6-589D-F6DB-254B-9328016FF2F4}"/>
              </a:ext>
            </a:extLst>
          </p:cNvPr>
          <p:cNvSpPr txBox="1"/>
          <p:nvPr/>
        </p:nvSpPr>
        <p:spPr>
          <a:xfrm>
            <a:off x="3403293" y="3167904"/>
            <a:ext cx="886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Ignored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22D28E9-F600-F081-2274-7935176433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2315" y="3206721"/>
            <a:ext cx="2009995" cy="17408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4E80B88-1BF5-12A6-5B67-35A933C13B74}"/>
              </a:ext>
            </a:extLst>
          </p:cNvPr>
          <p:cNvSpPr txBox="1"/>
          <p:nvPr/>
        </p:nvSpPr>
        <p:spPr>
          <a:xfrm>
            <a:off x="6277239" y="3167904"/>
            <a:ext cx="49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27%</a:t>
            </a:r>
            <a:r>
              <a:rPr lang="en-US" sz="1200">
                <a:solidFill>
                  <a:schemeClr val="bg1"/>
                </a:solidFill>
                <a:latin typeface="Weissenhof Grotesk" pitchFamily="2" charset="77"/>
                <a:cs typeface="Calibri" panose="020F0502020204030204" pitchFamily="34" charset="0"/>
              </a:rPr>
              <a:t>.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BEBE2D7-18D9-8D31-BA42-2EA9235AD640}"/>
              </a:ext>
            </a:extLst>
          </p:cNvPr>
          <p:cNvSpPr txBox="1"/>
          <p:nvPr/>
        </p:nvSpPr>
        <p:spPr>
          <a:xfrm>
            <a:off x="3156783" y="3580859"/>
            <a:ext cx="1133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Disappointed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FC29947-DC3D-AEC7-F6B6-72AE0A50CE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2315" y="3615462"/>
            <a:ext cx="2309176" cy="17408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C18B9606-60F2-ECA6-2006-9554B65C1D6F}"/>
              </a:ext>
            </a:extLst>
          </p:cNvPr>
          <p:cNvSpPr txBox="1"/>
          <p:nvPr/>
        </p:nvSpPr>
        <p:spPr>
          <a:xfrm>
            <a:off x="6567993" y="3580859"/>
            <a:ext cx="49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31%</a:t>
            </a:r>
            <a:r>
              <a:rPr lang="en-US" sz="1200">
                <a:solidFill>
                  <a:schemeClr val="bg1"/>
                </a:solidFill>
                <a:latin typeface="Weissenhof Grotesk" pitchFamily="2" charset="77"/>
                <a:cs typeface="Calibri" panose="020F0502020204030204" pitchFamily="34" charset="0"/>
              </a:rPr>
              <a:t>.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425428F-6949-0076-3E55-F6A1ACB78061}"/>
              </a:ext>
            </a:extLst>
          </p:cNvPr>
          <p:cNvSpPr txBox="1"/>
          <p:nvPr/>
        </p:nvSpPr>
        <p:spPr>
          <a:xfrm>
            <a:off x="3403293" y="3989600"/>
            <a:ext cx="886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Frustrated</a:t>
            </a:r>
            <a:r>
              <a:rPr lang="en-US" sz="12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8448AEF0-C09E-ABAE-EFDB-95D4D1B38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2314" y="4028417"/>
            <a:ext cx="2827477" cy="17408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1BC01C4-1691-E3FD-28F1-F46790D9620C}"/>
              </a:ext>
            </a:extLst>
          </p:cNvPr>
          <p:cNvSpPr txBox="1"/>
          <p:nvPr/>
        </p:nvSpPr>
        <p:spPr>
          <a:xfrm>
            <a:off x="7090507" y="3989600"/>
            <a:ext cx="49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38%</a:t>
            </a:r>
            <a:r>
              <a:rPr lang="en-US" sz="1200">
                <a:solidFill>
                  <a:schemeClr val="bg1"/>
                </a:solidFill>
                <a:latin typeface="Weissenhof Grotesk" pitchFamily="2" charset="77"/>
                <a:cs typeface="Calibri" panose="020F0502020204030204" pitchFamily="34" charset="0"/>
              </a:rPr>
              <a:t>.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Footer Placeholder 2">
            <a:extLst>
              <a:ext uri="{FF2B5EF4-FFF2-40B4-BE49-F238E27FC236}">
                <a16:creationId xmlns:a16="http://schemas.microsoft.com/office/drawing/2014/main" id="{B2825A67-3CC2-4128-8828-C93B4143B5D6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U.S. &amp; U.K. number of participants = 807.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How does it make you feel when companies don’t communicate in a thoughtful manner that is accessible for everyone?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C55AF0C-43EC-D1CE-C9EA-BFC0BA6950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02315" y="2270138"/>
            <a:ext cx="0" cy="2049521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776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AE63C82-210B-448A-A3C3-E34A480E8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17596"/>
            <a:ext cx="7702574" cy="555625"/>
          </a:xfrm>
        </p:spPr>
        <p:txBody>
          <a:bodyPr/>
          <a:lstStyle/>
          <a:p>
            <a:r>
              <a:rPr lang="en-US"/>
              <a:t>Inaccessible communications can have serious repercussions for brands.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206D1B-7254-448A-9D7C-990EA929F1B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01865" y="1109749"/>
            <a:ext cx="8143875" cy="524413"/>
          </a:xfrm>
        </p:spPr>
        <p:txBody>
          <a:bodyPr/>
          <a:lstStyle/>
          <a:p>
            <a:r>
              <a:rPr lang="en-US"/>
              <a:t>People’s feelings about brands when communication is </a:t>
            </a:r>
            <a:r>
              <a:rPr lang="en-US" u="sng"/>
              <a:t>not</a:t>
            </a:r>
            <a:r>
              <a:rPr lang="en-US"/>
              <a:t> accessible | % Net Score.</a:t>
            </a:r>
          </a:p>
          <a:p>
            <a:r>
              <a:rPr lang="en-US" b="0"/>
              <a:t>Includes people with visual, hearing, speech and cognitive disabilities.</a:t>
            </a:r>
          </a:p>
        </p:txBody>
      </p:sp>
      <p:pic>
        <p:nvPicPr>
          <p:cNvPr id="49" name="Picture 48" descr="A social post with an &quot;x&quot; in the middle and a speech bubble with an illustrated sad face.">
            <a:extLst>
              <a:ext uri="{FF2B5EF4-FFF2-40B4-BE49-F238E27FC236}">
                <a16:creationId xmlns:a16="http://schemas.microsoft.com/office/drawing/2014/main" id="{C6D2E56F-2ED0-5316-9DF0-4F691F004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649" y="1871166"/>
            <a:ext cx="2590800" cy="2667000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3D22FE10-1660-731B-05CF-0B74E5773C6A}"/>
              </a:ext>
            </a:extLst>
          </p:cNvPr>
          <p:cNvSpPr txBox="1"/>
          <p:nvPr/>
        </p:nvSpPr>
        <p:spPr>
          <a:xfrm>
            <a:off x="3295044" y="2071279"/>
            <a:ext cx="4898448" cy="276999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>
            <a:defPPr>
              <a:defRPr lang="en-US"/>
            </a:defPPr>
            <a:lvl1pPr>
              <a:defRPr sz="1100">
                <a:latin typeface="Weissenhof Grotesk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US" sz="1200" b="1">
                <a:latin typeface="Calibri" panose="020F0502020204030204" pitchFamily="34" charset="0"/>
              </a:rPr>
              <a:t>Negative actions towards the brands: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438B50-70B8-935D-2BCA-28316FA386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5007" y="2373184"/>
            <a:ext cx="2338881" cy="280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BB4EC63-1183-5405-D5A9-771D303B786A}"/>
              </a:ext>
            </a:extLst>
          </p:cNvPr>
          <p:cNvSpPr txBox="1"/>
          <p:nvPr/>
        </p:nvSpPr>
        <p:spPr>
          <a:xfrm>
            <a:off x="5689183" y="2364505"/>
            <a:ext cx="365485" cy="307777"/>
          </a:xfrm>
          <a:prstGeom prst="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rPr>
              <a:t>40%</a:t>
            </a: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AB4F489-230F-A7CC-E263-213FEDE765CB}"/>
              </a:ext>
            </a:extLst>
          </p:cNvPr>
          <p:cNvSpPr txBox="1"/>
          <p:nvPr/>
        </p:nvSpPr>
        <p:spPr>
          <a:xfrm>
            <a:off x="3305007" y="2642922"/>
            <a:ext cx="2475037" cy="430887"/>
          </a:xfrm>
          <a:prstGeom prst="rect">
            <a:avLst/>
          </a:prstGeom>
          <a:noFill/>
        </p:spPr>
        <p:txBody>
          <a:bodyPr wrap="none" lIns="0" rIns="0" anchor="t">
            <a:spAutoFit/>
          </a:bodyPr>
          <a:lstStyle/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Wouldn’t purchase from the brand.</a:t>
            </a:r>
          </a:p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Wouldn’t recommend the brand to others.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BA02CEF-82E4-3283-8203-BC8546F15147}"/>
              </a:ext>
            </a:extLst>
          </p:cNvPr>
          <p:cNvSpPr txBox="1"/>
          <p:nvPr/>
        </p:nvSpPr>
        <p:spPr>
          <a:xfrm>
            <a:off x="3295044" y="3123373"/>
            <a:ext cx="4898448" cy="276999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>
            <a:defPPr>
              <a:defRPr lang="en-US"/>
            </a:defPPr>
            <a:lvl1pPr>
              <a:defRPr sz="1100">
                <a:latin typeface="Weissenhof Grotesk Medium" pitchFamily="2" charset="77"/>
                <a:cs typeface="Calibri" panose="020F0502020204030204" pitchFamily="34" charset="0"/>
              </a:defRPr>
            </a:lvl1pPr>
          </a:lstStyle>
          <a:p>
            <a:r>
              <a:rPr lang="en-US" sz="1200" b="1">
                <a:latin typeface="Calibri" panose="020F0502020204030204" pitchFamily="34" charset="0"/>
              </a:rPr>
              <a:t>Negative emotional response: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BB68902E-458B-E888-8996-0DAFFB05A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5007" y="3416097"/>
            <a:ext cx="4736592" cy="2808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BA5DB51-A4AF-16B7-A84B-455688C58181}"/>
              </a:ext>
            </a:extLst>
          </p:cNvPr>
          <p:cNvSpPr txBox="1"/>
          <p:nvPr/>
        </p:nvSpPr>
        <p:spPr>
          <a:xfrm>
            <a:off x="8088905" y="3402608"/>
            <a:ext cx="365485" cy="307777"/>
          </a:xfrm>
          <a:prstGeom prst="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rPr>
              <a:t>8</a:t>
            </a:r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rPr>
              <a:t>1%</a:t>
            </a: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rPr>
              <a:t>.</a:t>
            </a:r>
            <a:endParaRPr lang="en-US" sz="1400" b="1">
              <a:solidFill>
                <a:schemeClr val="tx1"/>
              </a:solidFill>
              <a:latin typeface="Calibri" panose="020F0502020204030204" pitchFamily="34" charset="0"/>
              <a:ea typeface="Source Sans Pro SemiBold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D3181DE-FDFA-AD9B-69DE-EE5964475B2E}"/>
              </a:ext>
            </a:extLst>
          </p:cNvPr>
          <p:cNvSpPr txBox="1"/>
          <p:nvPr/>
        </p:nvSpPr>
        <p:spPr>
          <a:xfrm>
            <a:off x="3295044" y="3685281"/>
            <a:ext cx="2399696" cy="938719"/>
          </a:xfrm>
          <a:prstGeom prst="rect">
            <a:avLst/>
          </a:prstGeom>
          <a:noFill/>
        </p:spPr>
        <p:txBody>
          <a:bodyPr wrap="none" lIns="0" rIns="0" anchor="t">
            <a:spAutoFit/>
          </a:bodyPr>
          <a:lstStyle/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Feel disconnected from the brand. </a:t>
            </a:r>
          </a:p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Feel less excited about the brand.</a:t>
            </a:r>
          </a:p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Feel like the brand lacks positive qualities.</a:t>
            </a:r>
          </a:p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Feel like the brand is unreliable.</a:t>
            </a:r>
          </a:p>
          <a:p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Footer Placeholder 2">
            <a:extLst>
              <a:ext uri="{FF2B5EF4-FFF2-40B4-BE49-F238E27FC236}">
                <a16:creationId xmlns:a16="http://schemas.microsoft.com/office/drawing/2014/main" id="{DF6450BF-F3BA-4EF8-8699-86473D1DF0D9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U.S. &amp; U.K. number of participants = 807.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How would you feel about companies that do not communicate in a thoughtful manner that is accessible for everyone?</a:t>
            </a:r>
          </a:p>
        </p:txBody>
      </p:sp>
    </p:spTree>
    <p:extLst>
      <p:ext uri="{BB962C8B-B14F-4D97-AF65-F5344CB8AC3E}">
        <p14:creationId xmlns:p14="http://schemas.microsoft.com/office/powerpoint/2010/main" val="36308855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7BA9DDA-F579-4275-96B9-C2EFF6274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17596"/>
            <a:ext cx="8143875" cy="555625"/>
          </a:xfrm>
        </p:spPr>
        <p:txBody>
          <a:bodyPr/>
          <a:lstStyle/>
          <a:p>
            <a:r>
              <a:rPr lang="en-US"/>
              <a:t>When brands are accessible, they reap a host of benefits. 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A6B24B5-1735-46ED-8305-8E0DFA85739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5" y="1162050"/>
            <a:ext cx="8143875" cy="529501"/>
          </a:xfrm>
        </p:spPr>
        <p:txBody>
          <a:bodyPr/>
          <a:lstStyle/>
          <a:p>
            <a:r>
              <a:rPr lang="en-US"/>
              <a:t>People’s feeling about brands when communication is accessible | % Net Score.</a:t>
            </a:r>
          </a:p>
          <a:p>
            <a:r>
              <a:rPr lang="en-US" b="0"/>
              <a:t>Includes people with visual, hearing, speech and cognitive disabilities.</a:t>
            </a:r>
          </a:p>
        </p:txBody>
      </p:sp>
      <p:pic>
        <p:nvPicPr>
          <p:cNvPr id="67" name="Picture 66" descr="Illustrated image of social post showing a bottle of lotion and a speech bubble with a happy face inside.">
            <a:extLst>
              <a:ext uri="{FF2B5EF4-FFF2-40B4-BE49-F238E27FC236}">
                <a16:creationId xmlns:a16="http://schemas.microsoft.com/office/drawing/2014/main" id="{5098C5CC-A751-FBEA-E5A2-906CBCEA410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3" y="1873221"/>
            <a:ext cx="2590800" cy="2667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7A555289-DA09-12C6-083D-8A512CF45270}"/>
              </a:ext>
            </a:extLst>
          </p:cNvPr>
          <p:cNvSpPr txBox="1"/>
          <p:nvPr/>
        </p:nvSpPr>
        <p:spPr>
          <a:xfrm>
            <a:off x="3295044" y="2071279"/>
            <a:ext cx="4898448" cy="276999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actions towards the brands: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7F17EF6-B520-F246-2AFD-005B761CA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5006" y="2373184"/>
            <a:ext cx="3502152" cy="28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869EE7C-5155-1B77-65A7-B24546240AEA}"/>
              </a:ext>
            </a:extLst>
          </p:cNvPr>
          <p:cNvSpPr txBox="1"/>
          <p:nvPr/>
        </p:nvSpPr>
        <p:spPr>
          <a:xfrm>
            <a:off x="6837441" y="2364505"/>
            <a:ext cx="362279" cy="307777"/>
          </a:xfrm>
          <a:prstGeom prst="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rPr>
              <a:t>6</a:t>
            </a:r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rPr>
              <a:t>0%</a:t>
            </a: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56DD546-1BB8-A5BB-BAB2-B7C92069CFE0}"/>
              </a:ext>
            </a:extLst>
          </p:cNvPr>
          <p:cNvSpPr txBox="1"/>
          <p:nvPr/>
        </p:nvSpPr>
        <p:spPr>
          <a:xfrm>
            <a:off x="3305007" y="2642922"/>
            <a:ext cx="2367636" cy="430887"/>
          </a:xfrm>
          <a:prstGeom prst="rect">
            <a:avLst/>
          </a:prstGeom>
          <a:noFill/>
        </p:spPr>
        <p:txBody>
          <a:bodyPr wrap="none" lIns="0" rIns="0" anchor="t">
            <a:spAutoFit/>
          </a:bodyPr>
          <a:lstStyle/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Would choose them over other brands. </a:t>
            </a:r>
          </a:p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Would recommend them to others.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9FBB9F35-65B2-0B68-69ED-236D9E102C33}"/>
              </a:ext>
            </a:extLst>
          </p:cNvPr>
          <p:cNvSpPr txBox="1"/>
          <p:nvPr/>
        </p:nvSpPr>
        <p:spPr>
          <a:xfrm>
            <a:off x="3295044" y="3123373"/>
            <a:ext cx="4898448" cy="276999"/>
          </a:xfrm>
          <a:prstGeom prst="rect">
            <a:avLst/>
          </a:prstGeom>
          <a:noFill/>
        </p:spPr>
        <p:txBody>
          <a:bodyPr wrap="square" lIns="0" rIns="0" anchor="ctr">
            <a:spAutoFit/>
          </a:bodyPr>
          <a:lstStyle/>
          <a:p>
            <a:r>
              <a:rPr lang="en-US" sz="12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Positive emotional response: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809DCE0A-0684-DEB5-F5ED-8FF899A61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305007" y="3416097"/>
            <a:ext cx="4736592" cy="28080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latin typeface="Calibri" panose="020F0502020204030204" pitchFamily="34" charset="0"/>
              <a:ea typeface="Source Sans Pro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E723EAC-7FBB-479F-E367-F573C6A4883F}"/>
              </a:ext>
            </a:extLst>
          </p:cNvPr>
          <p:cNvSpPr txBox="1"/>
          <p:nvPr/>
        </p:nvSpPr>
        <p:spPr>
          <a:xfrm>
            <a:off x="8070617" y="3402608"/>
            <a:ext cx="362279" cy="307777"/>
          </a:xfrm>
          <a:prstGeom prst="rect">
            <a:avLst/>
          </a:prstGeom>
          <a:noFill/>
        </p:spPr>
        <p:txBody>
          <a:bodyPr wrap="none" lIns="0" rIns="0" anchor="ctr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rPr>
              <a:t>8</a:t>
            </a:r>
            <a:r>
              <a:rPr lang="en-US" sz="1400" b="1">
                <a:solidFill>
                  <a:schemeClr val="tx1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rPr>
              <a:t>1%</a:t>
            </a: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ea typeface="Source Sans Pro SemiBold" panose="020B0503030403020204" pitchFamily="34" charset="0"/>
                <a:cs typeface="Calibri" panose="020F0502020204030204" pitchFamily="34" charset="0"/>
              </a:rPr>
              <a:t>.</a:t>
            </a:r>
            <a:endParaRPr lang="en-US" sz="1400" b="1">
              <a:solidFill>
                <a:schemeClr val="tx1"/>
              </a:solidFill>
              <a:latin typeface="Calibri" panose="020F0502020204030204" pitchFamily="34" charset="0"/>
              <a:ea typeface="Source Sans Pro SemiBold" panose="020B0503030403020204" pitchFamily="34" charset="0"/>
              <a:cs typeface="Calibri" panose="020F050202020403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546AE40-A8C1-B393-6ED0-4D786C37AC83}"/>
              </a:ext>
            </a:extLst>
          </p:cNvPr>
          <p:cNvSpPr txBox="1"/>
          <p:nvPr/>
        </p:nvSpPr>
        <p:spPr>
          <a:xfrm>
            <a:off x="3295044" y="3685281"/>
            <a:ext cx="2412520" cy="938719"/>
          </a:xfrm>
          <a:prstGeom prst="rect">
            <a:avLst/>
          </a:prstGeom>
          <a:noFill/>
        </p:spPr>
        <p:txBody>
          <a:bodyPr wrap="none" lIns="0" rIns="0" anchor="t">
            <a:spAutoFit/>
          </a:bodyPr>
          <a:lstStyle/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Feel connected to the brand.</a:t>
            </a:r>
          </a:p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Feel like the brand cares about my needs. </a:t>
            </a:r>
          </a:p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Feel excited about the brand.</a:t>
            </a:r>
          </a:p>
          <a:p>
            <a:r>
              <a:rPr lang="en-US" sz="1100">
                <a:latin typeface="Calibri" panose="020F0502020204030204" pitchFamily="34" charset="0"/>
                <a:cs typeface="Calibri" panose="020F0502020204030204" pitchFamily="34" charset="0"/>
              </a:rPr>
              <a:t>Feel like the brand is reliable.</a:t>
            </a:r>
          </a:p>
          <a:p>
            <a:endParaRPr lang="en-US" sz="11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Footer Placeholder 2">
            <a:extLst>
              <a:ext uri="{FF2B5EF4-FFF2-40B4-BE49-F238E27FC236}">
                <a16:creationId xmlns:a16="http://schemas.microsoft.com/office/drawing/2014/main" id="{863319FD-6611-4F99-B516-DFF535582E2F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U.S. &amp; U.K. number of participants = 807.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How would you feel about companies that do not communicate in a thoughtful manner that is accessible for everyone?</a:t>
            </a:r>
          </a:p>
        </p:txBody>
      </p:sp>
    </p:spTree>
    <p:extLst>
      <p:ext uri="{BB962C8B-B14F-4D97-AF65-F5344CB8AC3E}">
        <p14:creationId xmlns:p14="http://schemas.microsoft.com/office/powerpoint/2010/main" val="329443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D5CAC72-8B36-42A3-93A4-A652CA2CC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17596"/>
            <a:ext cx="8143875" cy="555625"/>
          </a:xfrm>
        </p:spPr>
        <p:txBody>
          <a:bodyPr/>
          <a:lstStyle/>
          <a:p>
            <a:r>
              <a:rPr lang="en-US"/>
              <a:t>…and spark positive emotions.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E8F16DA-E4D6-475A-98C3-27FCA34A2E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5" y="893292"/>
            <a:ext cx="8143875" cy="567318"/>
          </a:xfrm>
        </p:spPr>
        <p:txBody>
          <a:bodyPr/>
          <a:lstStyle/>
          <a:p>
            <a:r>
              <a:rPr lang="en-US"/>
              <a:t>People’s feelings when communication is accessible | % Selected</a:t>
            </a:r>
          </a:p>
          <a:p>
            <a:r>
              <a:rPr lang="en-US" b="0"/>
              <a:t>Includes people with visual, hearing, speech and cognitive disabilities.</a:t>
            </a:r>
          </a:p>
        </p:txBody>
      </p:sp>
      <p:pic>
        <p:nvPicPr>
          <p:cNvPr id="3" name="Picture 2" descr="Illustrated image of social post showing a bottle of lotion and a speech bubble with a happy face inside.">
            <a:extLst>
              <a:ext uri="{FF2B5EF4-FFF2-40B4-BE49-F238E27FC236}">
                <a16:creationId xmlns:a16="http://schemas.microsoft.com/office/drawing/2014/main" id="{7DAAD715-EFE0-1CD5-CC52-C2F97DB8D04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3" y="1873221"/>
            <a:ext cx="2590800" cy="2667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14CA9D0C-8AB3-68E7-3C1B-110B6C42EC06}"/>
              </a:ext>
            </a:extLst>
          </p:cNvPr>
          <p:cNvSpPr txBox="1"/>
          <p:nvPr/>
        </p:nvSpPr>
        <p:spPr>
          <a:xfrm>
            <a:off x="3486052" y="2358850"/>
            <a:ext cx="8039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Relieved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88294B94-1BC2-E075-1570-3DCA180250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2315" y="2397666"/>
            <a:ext cx="1129001" cy="17408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B249C3E-72CA-A60D-FB3C-FF1E802D7D88}"/>
              </a:ext>
            </a:extLst>
          </p:cNvPr>
          <p:cNvSpPr txBox="1"/>
          <p:nvPr/>
        </p:nvSpPr>
        <p:spPr>
          <a:xfrm>
            <a:off x="5414178" y="2358850"/>
            <a:ext cx="49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28%</a:t>
            </a:r>
            <a:r>
              <a:rPr lang="en-US" sz="1200">
                <a:solidFill>
                  <a:schemeClr val="bg1"/>
                </a:solidFill>
                <a:latin typeface="Weissenhof Grotesk" pitchFamily="2" charset="77"/>
                <a:cs typeface="Calibri" panose="020F0502020204030204" pitchFamily="34" charset="0"/>
              </a:rPr>
              <a:t>.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94A603C-20ED-B9BD-C688-7D791348FBA5}"/>
              </a:ext>
            </a:extLst>
          </p:cNvPr>
          <p:cNvSpPr txBox="1"/>
          <p:nvPr/>
        </p:nvSpPr>
        <p:spPr>
          <a:xfrm>
            <a:off x="3403293" y="2763377"/>
            <a:ext cx="886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Included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DFE9F670-906F-812A-0F48-9E16F3280C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2315" y="2802193"/>
            <a:ext cx="2263738" cy="17408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A37A6A7-4845-6367-A087-20A1EC55AECF}"/>
              </a:ext>
            </a:extLst>
          </p:cNvPr>
          <p:cNvSpPr txBox="1"/>
          <p:nvPr/>
        </p:nvSpPr>
        <p:spPr>
          <a:xfrm>
            <a:off x="6544021" y="2763377"/>
            <a:ext cx="49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36%</a:t>
            </a:r>
            <a:r>
              <a:rPr lang="en-US" sz="1200">
                <a:solidFill>
                  <a:schemeClr val="bg1"/>
                </a:solidFill>
                <a:latin typeface="Weissenhof Grotesk" pitchFamily="2" charset="77"/>
                <a:cs typeface="Calibri" panose="020F0502020204030204" pitchFamily="34" charset="0"/>
              </a:rPr>
              <a:t>.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B46FB1F7-A4EB-7787-8F86-3E2DBB5FEA2A}"/>
              </a:ext>
            </a:extLst>
          </p:cNvPr>
          <p:cNvSpPr txBox="1"/>
          <p:nvPr/>
        </p:nvSpPr>
        <p:spPr>
          <a:xfrm>
            <a:off x="3403293" y="3167904"/>
            <a:ext cx="886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Happy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C3B8D6E-E614-0ABD-6252-B74B697418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2315" y="3206721"/>
            <a:ext cx="2968818" cy="17408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DF2E9AA-37A8-3817-003C-32D7CEE6D24E}"/>
              </a:ext>
            </a:extLst>
          </p:cNvPr>
          <p:cNvSpPr txBox="1"/>
          <p:nvPr/>
        </p:nvSpPr>
        <p:spPr>
          <a:xfrm>
            <a:off x="7247631" y="3167904"/>
            <a:ext cx="49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41%</a:t>
            </a:r>
            <a:r>
              <a:rPr lang="en-US" sz="1200">
                <a:solidFill>
                  <a:schemeClr val="bg1"/>
                </a:solidFill>
                <a:latin typeface="Weissenhof Grotesk" pitchFamily="2" charset="77"/>
                <a:cs typeface="Calibri" panose="020F0502020204030204" pitchFamily="34" charset="0"/>
              </a:rPr>
              <a:t>.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32530FD-5538-3EDB-F357-95B20DE4E873}"/>
              </a:ext>
            </a:extLst>
          </p:cNvPr>
          <p:cNvSpPr txBox="1"/>
          <p:nvPr/>
        </p:nvSpPr>
        <p:spPr>
          <a:xfrm>
            <a:off x="3156783" y="3580859"/>
            <a:ext cx="11332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Supported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CFF9F64F-9507-928E-3C9E-331A43C38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2315" y="3615462"/>
            <a:ext cx="3536186" cy="17408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C8DBB3-79ED-DBD0-0065-F85D5C2DA46A}"/>
              </a:ext>
            </a:extLst>
          </p:cNvPr>
          <p:cNvSpPr txBox="1"/>
          <p:nvPr/>
        </p:nvSpPr>
        <p:spPr>
          <a:xfrm>
            <a:off x="7823550" y="3580859"/>
            <a:ext cx="49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45%</a:t>
            </a:r>
            <a:r>
              <a:rPr lang="en-US" sz="1200">
                <a:solidFill>
                  <a:schemeClr val="bg1"/>
                </a:solidFill>
                <a:latin typeface="Weissenhof Grotesk" pitchFamily="2" charset="77"/>
                <a:cs typeface="Calibri" panose="020F0502020204030204" pitchFamily="34" charset="0"/>
              </a:rPr>
              <a:t>.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EA8544F-CBD9-3B5F-1CA6-3C13430C07E2}"/>
              </a:ext>
            </a:extLst>
          </p:cNvPr>
          <p:cNvSpPr txBox="1"/>
          <p:nvPr/>
        </p:nvSpPr>
        <p:spPr>
          <a:xfrm>
            <a:off x="3403293" y="3989600"/>
            <a:ext cx="8866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Satisfied</a:t>
            </a:r>
            <a:endParaRPr lang="en-US" sz="120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5E0B45CD-CAB2-01B8-9510-211568B15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02314" y="4028417"/>
            <a:ext cx="4103556" cy="17408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20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9B4720C-BC5D-05E8-B62F-DCEBCCF25437}"/>
              </a:ext>
            </a:extLst>
          </p:cNvPr>
          <p:cNvSpPr txBox="1"/>
          <p:nvPr/>
        </p:nvSpPr>
        <p:spPr>
          <a:xfrm>
            <a:off x="8384202" y="3989600"/>
            <a:ext cx="4930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49%</a:t>
            </a:r>
            <a:r>
              <a:rPr lang="en-US" sz="1200">
                <a:solidFill>
                  <a:schemeClr val="bg1"/>
                </a:solidFill>
                <a:latin typeface="Weissenhof Grotesk" pitchFamily="2" charset="77"/>
                <a:cs typeface="Calibri" panose="020F0502020204030204" pitchFamily="34" charset="0"/>
              </a:rPr>
              <a:t>.</a:t>
            </a:r>
            <a:endParaRPr lang="en-US" sz="12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Footer Placeholder 2">
            <a:extLst>
              <a:ext uri="{FF2B5EF4-FFF2-40B4-BE49-F238E27FC236}">
                <a16:creationId xmlns:a16="http://schemas.microsoft.com/office/drawing/2014/main" id="{F1023E30-65E1-4330-841F-E774E6FA6BA3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U.S. &amp; U.K. number of participants = 807.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How does it make you feel when companies do communicate in a thoughtful manner that is accessible for everyone?</a:t>
            </a: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F3FC8EBB-601F-AA3C-9275-7B73E7C51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02315" y="2270138"/>
            <a:ext cx="0" cy="2049521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25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4536B89D-E991-4AEB-AB2B-6F02DF9D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331" y="590522"/>
            <a:ext cx="6103238" cy="3184072"/>
          </a:xfrm>
          <a:solidFill>
            <a:schemeClr val="bg1"/>
          </a:solidFill>
        </p:spPr>
        <p:txBody>
          <a:bodyPr anchor="t"/>
          <a:lstStyle/>
          <a:p>
            <a:pPr algn="l"/>
            <a:r>
              <a:rPr lang="en-US" sz="3600"/>
              <a:t>To connect with people, brands need to put in the work to make communications </a:t>
            </a:r>
            <a:r>
              <a:rPr lang="en-US" sz="3600">
                <a:solidFill>
                  <a:schemeClr val="accent4"/>
                </a:solidFill>
              </a:rPr>
              <a:t>accessible.</a:t>
            </a:r>
          </a:p>
        </p:txBody>
      </p:sp>
    </p:spTree>
    <p:extLst>
      <p:ext uri="{BB962C8B-B14F-4D97-AF65-F5344CB8AC3E}">
        <p14:creationId xmlns:p14="http://schemas.microsoft.com/office/powerpoint/2010/main" val="3790025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5">
            <a:extLst>
              <a:ext uri="{FF2B5EF4-FFF2-40B4-BE49-F238E27FC236}">
                <a16:creationId xmlns:a16="http://schemas.microsoft.com/office/drawing/2014/main" id="{18AAAE8D-DDA1-4F31-AA70-32C034D10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66725"/>
            <a:ext cx="8143875" cy="555625"/>
          </a:xfrm>
        </p:spPr>
        <p:txBody>
          <a:bodyPr/>
          <a:lstStyle/>
          <a:p>
            <a:r>
              <a:rPr lang="en-US" sz="2400"/>
              <a:t>Implications: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401FC3B-7991-4F4F-8531-FBA74CC9BA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5775" y="1821242"/>
            <a:ext cx="2646935" cy="2725357"/>
          </a:xfrm>
          <a:prstGeom prst="rect">
            <a:avLst/>
          </a:prstGeom>
          <a:solidFill>
            <a:schemeClr val="accent1">
              <a:alpha val="82367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DD8BB7-1286-4A2F-B398-48D0A03A8B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234245" y="1821242"/>
            <a:ext cx="2646935" cy="2725357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7846880-D73B-448C-8CD6-F0FFB3FF22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982716" y="1821242"/>
            <a:ext cx="2646935" cy="2725357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F1FE5C27-5287-4D57-957E-8E62D684C01A}"/>
              </a:ext>
            </a:extLst>
          </p:cNvPr>
          <p:cNvSpPr txBox="1">
            <a:spLocks/>
          </p:cNvSpPr>
          <p:nvPr/>
        </p:nvSpPr>
        <p:spPr>
          <a:xfrm>
            <a:off x="665471" y="2264483"/>
            <a:ext cx="1048301" cy="555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j-ea"/>
                <a:cs typeface="Interstate-RegularCondense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50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</a:rPr>
              <a:t>1.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047CFD-3AFE-4441-B0CD-FA398EB3A49B}"/>
              </a:ext>
            </a:extLst>
          </p:cNvPr>
          <p:cNvSpPr/>
          <p:nvPr/>
        </p:nvSpPr>
        <p:spPr>
          <a:xfrm>
            <a:off x="665471" y="2929537"/>
            <a:ext cx="2228869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Brands should not overlook accessibility when it comes to communications. </a:t>
            </a:r>
            <a:r>
              <a:rPr lang="en-US" sz="1200">
                <a:solidFill>
                  <a:prstClr val="black"/>
                </a:solidFill>
                <a:latin typeface="Century Gothic"/>
                <a:cs typeface="Calibri" panose="020F0502020204030204" pitchFamily="34" charset="0"/>
              </a:rPr>
              <a:t>People with all types of disabilities consume a lot of media and the majority have trouble. 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7A21ECBB-D039-4D85-9B9F-F87AE18A81B4}"/>
              </a:ext>
            </a:extLst>
          </p:cNvPr>
          <p:cNvSpPr txBox="1">
            <a:spLocks/>
          </p:cNvSpPr>
          <p:nvPr/>
        </p:nvSpPr>
        <p:spPr>
          <a:xfrm>
            <a:off x="3446456" y="2264483"/>
            <a:ext cx="1048301" cy="555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j-ea"/>
                <a:cs typeface="Interstate-RegularCondense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</a:rPr>
              <a:t>2.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99ABBF-0F2C-441E-A404-E022B3D463FE}"/>
              </a:ext>
            </a:extLst>
          </p:cNvPr>
          <p:cNvSpPr/>
          <p:nvPr/>
        </p:nvSpPr>
        <p:spPr>
          <a:xfrm>
            <a:off x="3472018" y="2929537"/>
            <a:ext cx="2155060" cy="1292662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Assistive tools are only part of the solution.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Hearing the lived experiences of people with disabilities clearly shows assistive tools don’t always work, with the content itself being half the problem.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cs typeface="Calibri" panose="020F0502020204030204" pitchFamily="34" charset="0"/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494307DF-08DB-49EF-B00D-1F1952DCA519}"/>
              </a:ext>
            </a:extLst>
          </p:cNvPr>
          <p:cNvSpPr txBox="1">
            <a:spLocks/>
          </p:cNvSpPr>
          <p:nvPr/>
        </p:nvSpPr>
        <p:spPr>
          <a:xfrm>
            <a:off x="6212327" y="2264483"/>
            <a:ext cx="1048301" cy="5556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j-ea"/>
                <a:cs typeface="Interstate-RegularCondensed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j-ea"/>
              </a:rPr>
              <a:t>3.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16B615-6C01-41DB-848A-2ADC86ABB186}"/>
              </a:ext>
            </a:extLst>
          </p:cNvPr>
          <p:cNvSpPr/>
          <p:nvPr/>
        </p:nvSpPr>
        <p:spPr>
          <a:xfrm>
            <a:off x="6197012" y="2929537"/>
            <a:ext cx="2163217" cy="1107996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Accessibility in </a:t>
            </a:r>
            <a:r>
              <a:rPr lang="en-US" sz="1200" b="1">
                <a:cs typeface="Calibri" panose="020F0502020204030204" pitchFamily="34" charset="0"/>
              </a:rPr>
              <a:t>planning communication is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not simply a “nice to have”, it’s a must.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Century Gothic"/>
                <a:ea typeface="+mn-ea"/>
                <a:cs typeface="Calibri" panose="020F0502020204030204" pitchFamily="34" charset="0"/>
              </a:rPr>
              <a:t> It has a direct impact on how people feel in general and about your brand.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Century Gothic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957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hoto showing clip art of a phone with speech bubbles that show how brands can make content more accessible, like alt tags, contrasted images, clear copy, color choices and closed captions.&#10;">
            <a:extLst>
              <a:ext uri="{FF2B5EF4-FFF2-40B4-BE49-F238E27FC236}">
                <a16:creationId xmlns:a16="http://schemas.microsoft.com/office/drawing/2014/main" id="{5AC5DC47-DAF5-49FF-A65E-436DF21DB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9" t="752" r="-102" b="4905"/>
          <a:stretch/>
        </p:blipFill>
        <p:spPr>
          <a:xfrm>
            <a:off x="530965" y="-62765"/>
            <a:ext cx="8312728" cy="44753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27D713-7AA7-0D4F-A15A-181D4F2C8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9782" y="1742173"/>
            <a:ext cx="2156059" cy="1421287"/>
          </a:xfrm>
        </p:spPr>
        <p:txBody>
          <a:bodyPr/>
          <a:lstStyle/>
          <a:p>
            <a:pPr algn="l"/>
            <a:r>
              <a:rPr lang="en-US" sz="540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3497893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3D2FBE4-BEB7-E95F-703A-41ED3D4C0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6" y="352280"/>
            <a:ext cx="6089196" cy="555625"/>
          </a:xfrm>
        </p:spPr>
        <p:txBody>
          <a:bodyPr/>
          <a:lstStyle/>
          <a:p>
            <a:r>
              <a:rPr lang="en-US"/>
              <a:t>People with disabilities are regularly consuming all forms of content.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6F3778-ABDD-3748-89C9-C8928FEA32F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5" y="1117435"/>
            <a:ext cx="8143875" cy="266553"/>
          </a:xfrm>
        </p:spPr>
        <p:txBody>
          <a:bodyPr/>
          <a:lstStyle/>
          <a:p>
            <a:r>
              <a:rPr lang="en-US" sz="1400" b="0"/>
              <a:t>We conducted a study posing the question, “How often do you read, view, or listen to the following?”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7BAD7783-2B94-BDD3-C4A6-2971B4158485}"/>
              </a:ext>
            </a:extLst>
          </p:cNvPr>
          <p:cNvSpPr txBox="1">
            <a:spLocks/>
          </p:cNvSpPr>
          <p:nvPr/>
        </p:nvSpPr>
        <p:spPr>
          <a:xfrm>
            <a:off x="485775" y="1640639"/>
            <a:ext cx="856326" cy="6439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j-ea"/>
                <a:cs typeface="Interstate-RegularCondensed"/>
              </a:defRPr>
            </a:lvl1pPr>
          </a:lstStyle>
          <a:p>
            <a:r>
              <a:rPr lang="en-US" sz="1200">
                <a:latin typeface="Century Gothic" panose="020B0502020202020204" pitchFamily="34" charset="0"/>
                <a:cs typeface="Calibri" panose="020F0502020204030204" pitchFamily="34" charset="0"/>
              </a:rPr>
              <a:t>1. </a:t>
            </a:r>
          </a:p>
          <a:p>
            <a:r>
              <a:rPr lang="en-US" sz="1200">
                <a:latin typeface="Century Gothic" panose="020B0502020202020204" pitchFamily="34" charset="0"/>
                <a:cs typeface="Calibri" panose="020F0502020204030204" pitchFamily="34" charset="0"/>
              </a:rPr>
              <a:t>Visual </a:t>
            </a:r>
          </a:p>
          <a:p>
            <a:r>
              <a:rPr lang="en-US" sz="1200">
                <a:latin typeface="Century Gothic" panose="020B0502020202020204" pitchFamily="34" charset="0"/>
                <a:cs typeface="Calibri" panose="020F0502020204030204" pitchFamily="34" charset="0"/>
              </a:rPr>
              <a:t>content.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8DDC0B-E6C7-2347-A2AE-65DD78D635A8}"/>
              </a:ext>
            </a:extLst>
          </p:cNvPr>
          <p:cNvSpPr txBox="1"/>
          <p:nvPr/>
        </p:nvSpPr>
        <p:spPr>
          <a:xfrm>
            <a:off x="2006008" y="1597095"/>
            <a:ext cx="1292363" cy="2022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Social Media: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A03BC49-6D7D-5445-8337-B6869DFCC66F}"/>
              </a:ext>
            </a:extLst>
          </p:cNvPr>
          <p:cNvSpPr txBox="1"/>
          <p:nvPr/>
        </p:nvSpPr>
        <p:spPr>
          <a:xfrm>
            <a:off x="3308822" y="1597095"/>
            <a:ext cx="4790150" cy="202227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900" b="1" dirty="0">
                <a:latin typeface="Calibri" panose="020F0502020204030204" pitchFamily="34" charset="0"/>
                <a:cs typeface="Calibri" panose="020F0502020204030204" pitchFamily="34" charset="0"/>
              </a:rPr>
              <a:t>89%</a:t>
            </a:r>
            <a:r>
              <a:rPr lang="en-US" sz="9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DA16CEB-9041-804F-95FE-8A660A8A4E80}"/>
              </a:ext>
            </a:extLst>
          </p:cNvPr>
          <p:cNvSpPr txBox="1"/>
          <p:nvPr/>
        </p:nvSpPr>
        <p:spPr>
          <a:xfrm>
            <a:off x="2303766" y="1836794"/>
            <a:ext cx="994605" cy="2022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TV Shows: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7CF0BD-437C-4E47-90C8-DBB97C7E08FF}"/>
              </a:ext>
            </a:extLst>
          </p:cNvPr>
          <p:cNvSpPr txBox="1"/>
          <p:nvPr/>
        </p:nvSpPr>
        <p:spPr>
          <a:xfrm>
            <a:off x="3308822" y="1836794"/>
            <a:ext cx="4628684" cy="202227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900" b="1">
                <a:latin typeface="Calibri" panose="020F0502020204030204" pitchFamily="34" charset="0"/>
                <a:cs typeface="Calibri" panose="020F0502020204030204" pitchFamily="34" charset="0"/>
              </a:rPr>
              <a:t>86%</a:t>
            </a:r>
            <a:r>
              <a:rPr lang="en-US" sz="9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3C6A2D0-4663-7344-A4D9-3205D7E402CA}"/>
              </a:ext>
            </a:extLst>
          </p:cNvPr>
          <p:cNvSpPr txBox="1"/>
          <p:nvPr/>
        </p:nvSpPr>
        <p:spPr>
          <a:xfrm>
            <a:off x="2015613" y="2076487"/>
            <a:ext cx="1282758" cy="2022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Short Videos: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A64F215-21AD-E442-8A94-0FFC182012E0}"/>
              </a:ext>
            </a:extLst>
          </p:cNvPr>
          <p:cNvSpPr txBox="1"/>
          <p:nvPr/>
        </p:nvSpPr>
        <p:spPr>
          <a:xfrm>
            <a:off x="3308822" y="2076487"/>
            <a:ext cx="4305753" cy="202227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900" b="1"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  <a:r>
              <a:rPr lang="en-US" sz="9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4C10B0B-EBB7-EA46-8C9A-6FAE0FE43D74}"/>
              </a:ext>
            </a:extLst>
          </p:cNvPr>
          <p:cNvSpPr txBox="1"/>
          <p:nvPr/>
        </p:nvSpPr>
        <p:spPr>
          <a:xfrm>
            <a:off x="2459847" y="2316181"/>
            <a:ext cx="838524" cy="2022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Movies: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15E0BC6-1762-8E4A-8F5F-E7B956090FC5}"/>
              </a:ext>
            </a:extLst>
          </p:cNvPr>
          <p:cNvSpPr txBox="1"/>
          <p:nvPr/>
        </p:nvSpPr>
        <p:spPr>
          <a:xfrm>
            <a:off x="3308822" y="2316181"/>
            <a:ext cx="4034524" cy="202227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900" b="1">
                <a:latin typeface="Calibri" panose="020F0502020204030204" pitchFamily="34" charset="0"/>
                <a:cs typeface="Calibri" panose="020F0502020204030204" pitchFamily="34" charset="0"/>
              </a:rPr>
              <a:t>75%</a:t>
            </a:r>
            <a:r>
              <a:rPr lang="en-US" sz="9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B7BECF-F4F6-B240-8D8A-6A7D7A380FBD}"/>
              </a:ext>
            </a:extLst>
          </p:cNvPr>
          <p:cNvSpPr txBox="1"/>
          <p:nvPr/>
        </p:nvSpPr>
        <p:spPr>
          <a:xfrm>
            <a:off x="1962785" y="2555874"/>
            <a:ext cx="1335586" cy="2022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Social Media: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A7CEB4-CF15-1E48-8CAF-939DE5BAFC4B}"/>
              </a:ext>
            </a:extLst>
          </p:cNvPr>
          <p:cNvSpPr txBox="1"/>
          <p:nvPr/>
        </p:nvSpPr>
        <p:spPr>
          <a:xfrm>
            <a:off x="3308822" y="2555874"/>
            <a:ext cx="3606068" cy="202227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900" b="1">
                <a:latin typeface="Calibri" panose="020F0502020204030204" pitchFamily="34" charset="0"/>
                <a:cs typeface="Calibri" panose="020F0502020204030204" pitchFamily="34" charset="0"/>
              </a:rPr>
              <a:t>67%</a:t>
            </a:r>
            <a:r>
              <a:rPr lang="en-US" sz="9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644B389-E114-9642-B2EC-3BFB09EFAB32}"/>
              </a:ext>
            </a:extLst>
          </p:cNvPr>
          <p:cNvSpPr txBox="1"/>
          <p:nvPr/>
        </p:nvSpPr>
        <p:spPr>
          <a:xfrm>
            <a:off x="1960384" y="2795568"/>
            <a:ext cx="1337987" cy="2022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900">
                <a:latin typeface="Calibri" panose="020F0502020204030204" pitchFamily="34" charset="0"/>
                <a:cs typeface="Calibri" panose="020F0502020204030204" pitchFamily="34" charset="0"/>
              </a:rPr>
              <a:t>Music Videos: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A3A308C-F458-7444-AD45-4C01028E5799}"/>
              </a:ext>
            </a:extLst>
          </p:cNvPr>
          <p:cNvSpPr txBox="1"/>
          <p:nvPr/>
        </p:nvSpPr>
        <p:spPr>
          <a:xfrm>
            <a:off x="3308822" y="2795568"/>
            <a:ext cx="3498424" cy="202227"/>
          </a:xfrm>
          <a:prstGeom prst="rect">
            <a:avLst/>
          </a:prstGeom>
          <a:solidFill>
            <a:schemeClr val="accent1">
              <a:alpha val="71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900" b="1">
                <a:latin typeface="Calibri" panose="020F0502020204030204" pitchFamily="34" charset="0"/>
                <a:cs typeface="Calibri" panose="020F0502020204030204" pitchFamily="34" charset="0"/>
              </a:rPr>
              <a:t>65%</a:t>
            </a:r>
            <a:r>
              <a:rPr lang="en-US" sz="9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CE362717-AD4B-8C58-ECB3-396AD25DC640}"/>
              </a:ext>
            </a:extLst>
          </p:cNvPr>
          <p:cNvSpPr txBox="1">
            <a:spLocks/>
          </p:cNvSpPr>
          <p:nvPr/>
        </p:nvSpPr>
        <p:spPr>
          <a:xfrm>
            <a:off x="477651" y="3188106"/>
            <a:ext cx="856326" cy="64395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4572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j-ea"/>
                <a:cs typeface="Interstate-RegularCondensed"/>
              </a:defRPr>
            </a:lvl1pPr>
          </a:lstStyle>
          <a:p>
            <a:r>
              <a:rPr lang="en-US" sz="1200">
                <a:latin typeface="Century Gothic" panose="020B0502020202020204" pitchFamily="34" charset="0"/>
                <a:cs typeface="Calibri" panose="020F0502020204030204" pitchFamily="34" charset="0"/>
              </a:rPr>
              <a:t>2. </a:t>
            </a:r>
          </a:p>
          <a:p>
            <a:r>
              <a:rPr lang="en-US" sz="1200">
                <a:latin typeface="Century Gothic" panose="020B0502020202020204" pitchFamily="34" charset="0"/>
                <a:cs typeface="Calibri" panose="020F0502020204030204" pitchFamily="34" charset="0"/>
              </a:rPr>
              <a:t>Non-visual </a:t>
            </a:r>
            <a:br>
              <a:rPr lang="en-US" sz="1200">
                <a:latin typeface="Century Gothic" panose="020B0502020202020204" pitchFamily="34" charset="0"/>
                <a:cs typeface="Calibri" panose="020F0502020204030204" pitchFamily="34" charset="0"/>
              </a:rPr>
            </a:br>
            <a:r>
              <a:rPr lang="en-US" sz="1200">
                <a:latin typeface="Century Gothic" panose="020B0502020202020204" pitchFamily="34" charset="0"/>
                <a:cs typeface="Calibri" panose="020F0502020204030204" pitchFamily="34" charset="0"/>
              </a:rPr>
              <a:t>content.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1E45E40-61AA-F549-B0CE-C1D53B3551C5}"/>
              </a:ext>
            </a:extLst>
          </p:cNvPr>
          <p:cNvSpPr txBox="1"/>
          <p:nvPr/>
        </p:nvSpPr>
        <p:spPr>
          <a:xfrm>
            <a:off x="2541491" y="3144562"/>
            <a:ext cx="756880" cy="2022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Radio: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F20312E-F92F-4446-A46E-23BA2D941308}"/>
              </a:ext>
            </a:extLst>
          </p:cNvPr>
          <p:cNvSpPr txBox="1"/>
          <p:nvPr/>
        </p:nvSpPr>
        <p:spPr>
          <a:xfrm>
            <a:off x="1873940" y="3384256"/>
            <a:ext cx="1424431" cy="2022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Online Articles: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61B5BAD-7D86-B848-AD74-E69EB5C7E936}"/>
              </a:ext>
            </a:extLst>
          </p:cNvPr>
          <p:cNvSpPr txBox="1"/>
          <p:nvPr/>
        </p:nvSpPr>
        <p:spPr>
          <a:xfrm>
            <a:off x="1690238" y="3549936"/>
            <a:ext cx="1608133" cy="28226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Informational </a:t>
            </a:r>
            <a:b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&amp; Educational: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953EF66-6167-DE4B-A0A1-D195308A7C06}"/>
              </a:ext>
            </a:extLst>
          </p:cNvPr>
          <p:cNvSpPr txBox="1"/>
          <p:nvPr/>
        </p:nvSpPr>
        <p:spPr>
          <a:xfrm>
            <a:off x="2551096" y="3863643"/>
            <a:ext cx="747275" cy="2022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Books: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942A979-1E3B-1648-8B19-FE257D922FC8}"/>
              </a:ext>
            </a:extLst>
          </p:cNvPr>
          <p:cNvSpPr txBox="1"/>
          <p:nvPr/>
        </p:nvSpPr>
        <p:spPr>
          <a:xfrm>
            <a:off x="2010810" y="4103335"/>
            <a:ext cx="1287561" cy="2022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Newspapers: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53F375-64D2-634E-9A52-B66166EBABFA}"/>
              </a:ext>
            </a:extLst>
          </p:cNvPr>
          <p:cNvSpPr txBox="1"/>
          <p:nvPr/>
        </p:nvSpPr>
        <p:spPr>
          <a:xfrm>
            <a:off x="2303766" y="4343029"/>
            <a:ext cx="994605" cy="202227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sz="900" dirty="0">
                <a:latin typeface="Calibri" panose="020F0502020204030204" pitchFamily="34" charset="0"/>
                <a:cs typeface="Calibri" panose="020F0502020204030204" pitchFamily="34" charset="0"/>
              </a:rPr>
              <a:t>Podcasts: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73D1645-314C-4C41-98A4-7EBB6F01DDF2}"/>
              </a:ext>
            </a:extLst>
          </p:cNvPr>
          <p:cNvSpPr txBox="1"/>
          <p:nvPr/>
        </p:nvSpPr>
        <p:spPr>
          <a:xfrm>
            <a:off x="3308822" y="3144562"/>
            <a:ext cx="3982821" cy="202227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900" b="1">
                <a:latin typeface="Calibri" panose="020F0502020204030204" pitchFamily="34" charset="0"/>
                <a:cs typeface="Calibri" panose="020F0502020204030204" pitchFamily="34" charset="0"/>
              </a:rPr>
              <a:t>74%</a:t>
            </a:r>
            <a:r>
              <a:rPr lang="en-US" sz="9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579E548-BA97-B840-B679-8690912B11CF}"/>
              </a:ext>
            </a:extLst>
          </p:cNvPr>
          <p:cNvSpPr txBox="1"/>
          <p:nvPr/>
        </p:nvSpPr>
        <p:spPr>
          <a:xfrm>
            <a:off x="3308822" y="3384256"/>
            <a:ext cx="3767534" cy="202227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900" b="1">
                <a:latin typeface="Calibri" panose="020F0502020204030204" pitchFamily="34" charset="0"/>
                <a:cs typeface="Calibri" panose="020F0502020204030204" pitchFamily="34" charset="0"/>
              </a:rPr>
              <a:t>70%</a:t>
            </a:r>
            <a:r>
              <a:rPr lang="en-US" sz="9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DB214B1-836E-6D47-AE85-2BA7471AAD75}"/>
              </a:ext>
            </a:extLst>
          </p:cNvPr>
          <p:cNvSpPr txBox="1"/>
          <p:nvPr/>
        </p:nvSpPr>
        <p:spPr>
          <a:xfrm>
            <a:off x="3308822" y="3623949"/>
            <a:ext cx="3498424" cy="202227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900" b="1">
                <a:latin typeface="Calibri" panose="020F0502020204030204" pitchFamily="34" charset="0"/>
                <a:cs typeface="Calibri" panose="020F0502020204030204" pitchFamily="34" charset="0"/>
              </a:rPr>
              <a:t>65%</a:t>
            </a:r>
            <a:r>
              <a:rPr lang="en-US" sz="9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FBC5606-3EB4-324F-A23D-8253BF69FBC0}"/>
              </a:ext>
            </a:extLst>
          </p:cNvPr>
          <p:cNvSpPr txBox="1"/>
          <p:nvPr/>
        </p:nvSpPr>
        <p:spPr>
          <a:xfrm>
            <a:off x="3308822" y="3863643"/>
            <a:ext cx="3121671" cy="202227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900" b="1">
                <a:latin typeface="Calibri" panose="020F0502020204030204" pitchFamily="34" charset="0"/>
                <a:cs typeface="Calibri" panose="020F0502020204030204" pitchFamily="34" charset="0"/>
              </a:rPr>
              <a:t>58%</a:t>
            </a:r>
            <a:r>
              <a:rPr lang="en-US" sz="9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CE091D3-EBAF-1C45-9A6E-F9724F3C10E0}"/>
              </a:ext>
            </a:extLst>
          </p:cNvPr>
          <p:cNvSpPr txBox="1"/>
          <p:nvPr/>
        </p:nvSpPr>
        <p:spPr>
          <a:xfrm>
            <a:off x="3308822" y="4103335"/>
            <a:ext cx="2798739" cy="202227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900" b="1">
                <a:latin typeface="Calibri" panose="020F0502020204030204" pitchFamily="34" charset="0"/>
                <a:cs typeface="Calibri" panose="020F0502020204030204" pitchFamily="34" charset="0"/>
              </a:rPr>
              <a:t>52%</a:t>
            </a:r>
            <a:r>
              <a:rPr lang="en-US" sz="9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9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392902-5330-144B-86E5-D82E4A7FF169}"/>
              </a:ext>
            </a:extLst>
          </p:cNvPr>
          <p:cNvSpPr txBox="1"/>
          <p:nvPr/>
        </p:nvSpPr>
        <p:spPr>
          <a:xfrm>
            <a:off x="3308822" y="4343029"/>
            <a:ext cx="2583452" cy="202227"/>
          </a:xfrm>
          <a:prstGeom prst="rect">
            <a:avLst/>
          </a:prstGeom>
          <a:solidFill>
            <a:schemeClr val="accent5">
              <a:alpha val="88000"/>
            </a:schemeClr>
          </a:solidFill>
        </p:spPr>
        <p:txBody>
          <a:bodyPr wrap="square" rtlCol="0">
            <a:noAutofit/>
          </a:bodyPr>
          <a:lstStyle/>
          <a:p>
            <a:r>
              <a:rPr lang="en-US" sz="900" b="1">
                <a:latin typeface="Calibri" panose="020F0502020204030204" pitchFamily="34" charset="0"/>
                <a:cs typeface="Calibri" panose="020F0502020204030204" pitchFamily="34" charset="0"/>
              </a:rPr>
              <a:t>48%</a:t>
            </a:r>
            <a:r>
              <a:rPr lang="en-US" sz="9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</a:p>
        </p:txBody>
      </p:sp>
      <p:sp>
        <p:nvSpPr>
          <p:cNvPr id="38" name="Footer Placeholder 2">
            <a:extLst>
              <a:ext uri="{FF2B5EF4-FFF2-40B4-BE49-F238E27FC236}">
                <a16:creationId xmlns:a16="http://schemas.microsoft.com/office/drawing/2014/main" id="{B36FEA32-E275-4D33-9DC3-9C4CD75CBC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2093976" y="4736592"/>
            <a:ext cx="5194299" cy="243684"/>
          </a:xfrm>
          <a:solidFill>
            <a:schemeClr val="bg1"/>
          </a:solidFill>
        </p:spPr>
        <p:txBody>
          <a:bodyPr/>
          <a:lstStyle/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U.S. &amp; U.K. number of participants = 807.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How often do you view, read, or listen to the following? </a:t>
            </a:r>
          </a:p>
        </p:txBody>
      </p:sp>
    </p:spTree>
    <p:extLst>
      <p:ext uri="{BB962C8B-B14F-4D97-AF65-F5344CB8AC3E}">
        <p14:creationId xmlns:p14="http://schemas.microsoft.com/office/powerpoint/2010/main" val="2169868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1BEB94-2B03-D94E-9612-406EA4A02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405" y="2456116"/>
            <a:ext cx="3360461" cy="1625326"/>
          </a:xfrm>
        </p:spPr>
        <p:txBody>
          <a:bodyPr anchor="t"/>
          <a:lstStyle/>
          <a:p>
            <a:pPr algn="l">
              <a:lnSpc>
                <a:spcPct val="100000"/>
              </a:lnSpc>
            </a:pPr>
            <a:r>
              <a:rPr lang="en-US" sz="3200" dirty="0"/>
              <a:t>But can they actually </a:t>
            </a:r>
            <a:r>
              <a:rPr lang="en-US" sz="3200" dirty="0">
                <a:solidFill>
                  <a:srgbClr val="F36383"/>
                </a:solidFill>
              </a:rPr>
              <a:t>access </a:t>
            </a:r>
            <a:r>
              <a:rPr lang="en-US" sz="3200" dirty="0"/>
              <a:t>this content?</a:t>
            </a:r>
          </a:p>
        </p:txBody>
      </p:sp>
      <p:pic>
        <p:nvPicPr>
          <p:cNvPr id="17" name="Picture 16" descr="A computer screen full of application windows and alert notifications. A word bubble with a question mark inside it is emitting from the computer.">
            <a:extLst>
              <a:ext uri="{FF2B5EF4-FFF2-40B4-BE49-F238E27FC236}">
                <a16:creationId xmlns:a16="http://schemas.microsoft.com/office/drawing/2014/main" id="{29BF01D5-13D4-78E7-FD32-F5A9FFC6BC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96" r="2257" b="2196"/>
          <a:stretch/>
        </p:blipFill>
        <p:spPr>
          <a:xfrm>
            <a:off x="3424555" y="396607"/>
            <a:ext cx="5499108" cy="439552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0531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AB57D8C5-977D-DC93-1BA2-9ECAE2409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Methodology.</a:t>
            </a:r>
          </a:p>
        </p:txBody>
      </p:sp>
      <p:sp>
        <p:nvSpPr>
          <p:cNvPr id="40" name="participants">
            <a:extLst>
              <a:ext uri="{FF2B5EF4-FFF2-40B4-BE49-F238E27FC236}">
                <a16:creationId xmlns:a16="http://schemas.microsoft.com/office/drawing/2014/main" id="{DE50E5DC-F438-48DF-9639-5A985401DDB7}"/>
              </a:ext>
            </a:extLst>
          </p:cNvPr>
          <p:cNvSpPr>
            <a:spLocks/>
          </p:cNvSpPr>
          <p:nvPr/>
        </p:nvSpPr>
        <p:spPr bwMode="auto">
          <a:xfrm>
            <a:off x="485775" y="921520"/>
            <a:ext cx="2578815" cy="26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Aft>
                <a:spcPts val="600"/>
              </a:spcAft>
            </a:pP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  <a:sym typeface="Lekton Bold" charset="0"/>
              </a:rPr>
              <a:t>1. Participants: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326FFEF-8032-4605-A1B5-467AF73A72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1803" y="1220935"/>
            <a:ext cx="4291212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1 text">
            <a:extLst>
              <a:ext uri="{FF2B5EF4-FFF2-40B4-BE49-F238E27FC236}">
                <a16:creationId xmlns:a16="http://schemas.microsoft.com/office/drawing/2014/main" id="{78F9DD45-AFFC-4CB2-9022-F39401483D1E}"/>
              </a:ext>
            </a:extLst>
          </p:cNvPr>
          <p:cNvSpPr>
            <a:spLocks/>
          </p:cNvSpPr>
          <p:nvPr/>
        </p:nvSpPr>
        <p:spPr bwMode="auto">
          <a:xfrm>
            <a:off x="485776" y="1342020"/>
            <a:ext cx="3428992" cy="492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Aft>
                <a:spcPts val="600"/>
              </a:spcAft>
            </a:pP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  <a:sym typeface="Lekton Bold" charset="0"/>
              </a:rPr>
              <a:t>We recruited participants with visual, hearing, cognitive, or speech disabilities.</a:t>
            </a:r>
          </a:p>
        </p:txBody>
      </p:sp>
      <p:pic>
        <p:nvPicPr>
          <p:cNvPr id="69" name="Picture 68">
            <a:extLst>
              <a:ext uri="{FF2B5EF4-FFF2-40B4-BE49-F238E27FC236}">
                <a16:creationId xmlns:a16="http://schemas.microsoft.com/office/drawing/2014/main" id="{CAFAAEBF-2C1E-A930-E075-191A14244E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0077" y="916870"/>
            <a:ext cx="800100" cy="800100"/>
          </a:xfrm>
          <a:prstGeom prst="rect">
            <a:avLst/>
          </a:prstGeom>
        </p:spPr>
      </p:pic>
      <p:pic>
        <p:nvPicPr>
          <p:cNvPr id="42" name="Picture 41" descr="A human eye.">
            <a:extLst>
              <a:ext uri="{FF2B5EF4-FFF2-40B4-BE49-F238E27FC236}">
                <a16:creationId xmlns:a16="http://schemas.microsoft.com/office/drawing/2014/main" id="{5157E921-DCCF-E302-B574-F03FA7D11BF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813" b="49194"/>
          <a:stretch/>
        </p:blipFill>
        <p:spPr>
          <a:xfrm>
            <a:off x="5061985" y="1047060"/>
            <a:ext cx="576285" cy="461740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2E808E8-1151-739D-42C1-9BFB7A277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3675" y="916870"/>
            <a:ext cx="812800" cy="800100"/>
          </a:xfrm>
          <a:prstGeom prst="rect">
            <a:avLst/>
          </a:prstGeom>
        </p:spPr>
      </p:pic>
      <p:pic>
        <p:nvPicPr>
          <p:cNvPr id="43" name="Picture 42" descr="A human ear.">
            <a:extLst>
              <a:ext uri="{FF2B5EF4-FFF2-40B4-BE49-F238E27FC236}">
                <a16:creationId xmlns:a16="http://schemas.microsoft.com/office/drawing/2014/main" id="{B066268B-AB47-0587-1C20-F7994FA2CAF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71877"/>
          <a:stretch/>
        </p:blipFill>
        <p:spPr>
          <a:xfrm>
            <a:off x="5931933" y="928900"/>
            <a:ext cx="576285" cy="61854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D087D914-71F1-9BEB-2A1F-BB69E64040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973" y="916870"/>
            <a:ext cx="812800" cy="800100"/>
          </a:xfrm>
          <a:prstGeom prst="rect">
            <a:avLst/>
          </a:prstGeom>
        </p:spPr>
      </p:pic>
      <p:pic>
        <p:nvPicPr>
          <p:cNvPr id="45" name="Picture 44" descr="The profile of a human head with a cog for a brain.">
            <a:extLst>
              <a:ext uri="{FF2B5EF4-FFF2-40B4-BE49-F238E27FC236}">
                <a16:creationId xmlns:a16="http://schemas.microsoft.com/office/drawing/2014/main" id="{1FA4A929-26D9-6863-19DA-03A82D46AFA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981" b="26026"/>
          <a:stretch/>
        </p:blipFill>
        <p:spPr>
          <a:xfrm>
            <a:off x="6779416" y="984217"/>
            <a:ext cx="633914" cy="50791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3A862445-AF1A-AB7E-C72F-C6EA3271B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6270" y="916870"/>
            <a:ext cx="812800" cy="800100"/>
          </a:xfrm>
          <a:prstGeom prst="rect">
            <a:avLst/>
          </a:prstGeom>
        </p:spPr>
      </p:pic>
      <p:pic>
        <p:nvPicPr>
          <p:cNvPr id="46" name="Picture 45" descr="A human mouth slightly open as if it is mid-speech.">
            <a:extLst>
              <a:ext uri="{FF2B5EF4-FFF2-40B4-BE49-F238E27FC236}">
                <a16:creationId xmlns:a16="http://schemas.microsoft.com/office/drawing/2014/main" id="{5E288548-D42F-88E3-D1C1-3D3D96D340B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637" b="2058"/>
          <a:stretch/>
        </p:blipFill>
        <p:spPr>
          <a:xfrm>
            <a:off x="7624018" y="1047597"/>
            <a:ext cx="697305" cy="487170"/>
          </a:xfrm>
          <a:prstGeom prst="rect">
            <a:avLst/>
          </a:prstGeom>
        </p:spPr>
      </p:pic>
      <p:sp>
        <p:nvSpPr>
          <p:cNvPr id="19" name="survey">
            <a:extLst>
              <a:ext uri="{FF2B5EF4-FFF2-40B4-BE49-F238E27FC236}">
                <a16:creationId xmlns:a16="http://schemas.microsoft.com/office/drawing/2014/main" id="{D9583C50-67FD-484A-9E8D-3BAE02B09C05}"/>
              </a:ext>
            </a:extLst>
          </p:cNvPr>
          <p:cNvSpPr>
            <a:spLocks/>
          </p:cNvSpPr>
          <p:nvPr/>
        </p:nvSpPr>
        <p:spPr bwMode="auto">
          <a:xfrm>
            <a:off x="485775" y="2532435"/>
            <a:ext cx="2578815" cy="261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Aft>
                <a:spcPts val="600"/>
              </a:spcAft>
            </a:pPr>
            <a:r>
              <a:rPr lang="en-US" sz="1600" b="1">
                <a:latin typeface="Calibri" panose="020F0502020204030204" pitchFamily="34" charset="0"/>
                <a:cs typeface="Calibri" panose="020F0502020204030204" pitchFamily="34" charset="0"/>
                <a:sym typeface="Lekton Bold" charset="0"/>
              </a:rPr>
              <a:t>2. Online Interviews:</a:t>
            </a:r>
            <a:endParaRPr lang="en-US" sz="1100">
              <a:latin typeface="Calibri" panose="020F0502020204030204" pitchFamily="34" charset="0"/>
              <a:cs typeface="Calibri" panose="020F0502020204030204" pitchFamily="34" charset="0"/>
              <a:sym typeface="Lekton Bold" charset="0"/>
            </a:endParaRP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C5736692-A1A8-49EB-B241-CC0E7A4B2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76267" y="2831850"/>
            <a:ext cx="2254233" cy="0"/>
          </a:xfrm>
          <a:prstGeom prst="line">
            <a:avLst/>
          </a:prstGeom>
          <a:ln w="1905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2 text">
            <a:extLst>
              <a:ext uri="{FF2B5EF4-FFF2-40B4-BE49-F238E27FC236}">
                <a16:creationId xmlns:a16="http://schemas.microsoft.com/office/drawing/2014/main" id="{69041BCF-D809-42E0-AA59-19BB9DEE1A47}"/>
              </a:ext>
            </a:extLst>
          </p:cNvPr>
          <p:cNvSpPr>
            <a:spLocks/>
          </p:cNvSpPr>
          <p:nvPr/>
        </p:nvSpPr>
        <p:spPr bwMode="auto">
          <a:xfrm>
            <a:off x="485776" y="2952935"/>
            <a:ext cx="3428992" cy="25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Aft>
                <a:spcPts val="600"/>
              </a:spcAft>
            </a:pP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  <a:sym typeface="Lekton Bold" charset="0"/>
              </a:rPr>
              <a:t>We ran a survey to uncover… </a:t>
            </a:r>
          </a:p>
        </p:txBody>
      </p:sp>
      <p:sp>
        <p:nvSpPr>
          <p:cNvPr id="67" name="Rectangle 21">
            <a:extLst>
              <a:ext uri="{FF2B5EF4-FFF2-40B4-BE49-F238E27FC236}">
                <a16:creationId xmlns:a16="http://schemas.microsoft.com/office/drawing/2014/main" id="{72D26168-AB7B-4B78-BE23-F3E058DF0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5920" y="2540103"/>
            <a:ext cx="5493150" cy="1047159"/>
          </a:xfrm>
          <a:prstGeom prst="rect">
            <a:avLst/>
          </a:prstGeom>
          <a:noFill/>
          <a:ln w="19050" cap="flat">
            <a:solidFill>
              <a:srgbClr val="000000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" name="Picture 70" descr="A checked checkbox.">
            <a:extLst>
              <a:ext uri="{FF2B5EF4-FFF2-40B4-BE49-F238E27FC236}">
                <a16:creationId xmlns:a16="http://schemas.microsoft.com/office/drawing/2014/main" id="{90CE0EF3-D185-FF5D-85E8-F9D993B551B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3900" y="2943180"/>
            <a:ext cx="304800" cy="304800"/>
          </a:xfrm>
          <a:prstGeom prst="rect">
            <a:avLst/>
          </a:prstGeom>
        </p:spPr>
      </p:pic>
      <p:sp>
        <p:nvSpPr>
          <p:cNvPr id="39" name="2 text 2">
            <a:extLst>
              <a:ext uri="{FF2B5EF4-FFF2-40B4-BE49-F238E27FC236}">
                <a16:creationId xmlns:a16="http://schemas.microsoft.com/office/drawing/2014/main" id="{501C554B-37F9-5D46-B75F-CF26FF578881}"/>
              </a:ext>
            </a:extLst>
          </p:cNvPr>
          <p:cNvSpPr>
            <a:spLocks/>
          </p:cNvSpPr>
          <p:nvPr/>
        </p:nvSpPr>
        <p:spPr bwMode="auto">
          <a:xfrm>
            <a:off x="3532780" y="3002398"/>
            <a:ext cx="2088146" cy="41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Aft>
                <a:spcPts val="1200"/>
              </a:spcAft>
            </a:pP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  <a:sym typeface="Lekton Bold" charset="0"/>
              </a:rPr>
              <a:t>Media consumption habits.</a:t>
            </a:r>
          </a:p>
        </p:txBody>
      </p:sp>
      <p:pic>
        <p:nvPicPr>
          <p:cNvPr id="73" name="Picture 72" descr="A checked checkbox.">
            <a:extLst>
              <a:ext uri="{FF2B5EF4-FFF2-40B4-BE49-F238E27FC236}">
                <a16:creationId xmlns:a16="http://schemas.microsoft.com/office/drawing/2014/main" id="{BF126951-AB8E-B199-9A76-10F5A4CC44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6862" y="2937306"/>
            <a:ext cx="304800" cy="304800"/>
          </a:xfrm>
          <a:prstGeom prst="rect">
            <a:avLst/>
          </a:prstGeom>
        </p:spPr>
      </p:pic>
      <p:sp>
        <p:nvSpPr>
          <p:cNvPr id="72" name="2 text 2">
            <a:extLst>
              <a:ext uri="{FF2B5EF4-FFF2-40B4-BE49-F238E27FC236}">
                <a16:creationId xmlns:a16="http://schemas.microsoft.com/office/drawing/2014/main" id="{FD32E573-9BCF-4026-B81B-A1E98CB79242}"/>
              </a:ext>
            </a:extLst>
          </p:cNvPr>
          <p:cNvSpPr>
            <a:spLocks/>
          </p:cNvSpPr>
          <p:nvPr/>
        </p:nvSpPr>
        <p:spPr bwMode="auto">
          <a:xfrm>
            <a:off x="6047068" y="2980083"/>
            <a:ext cx="2088146" cy="41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Aft>
                <a:spcPts val="1200"/>
              </a:spcAft>
            </a:pP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  <a:sym typeface="Lekton Bold" charset="0"/>
              </a:rPr>
              <a:t>Point-of-view on communication from companies today.</a:t>
            </a:r>
          </a:p>
        </p:txBody>
      </p:sp>
      <p:sp>
        <p:nvSpPr>
          <p:cNvPr id="38" name="1 text 2">
            <a:extLst>
              <a:ext uri="{FF2B5EF4-FFF2-40B4-BE49-F238E27FC236}">
                <a16:creationId xmlns:a16="http://schemas.microsoft.com/office/drawing/2014/main" id="{17090415-9E19-4133-A59D-6BA1FC646F5B}"/>
              </a:ext>
            </a:extLst>
          </p:cNvPr>
          <p:cNvSpPr>
            <a:spLocks/>
          </p:cNvSpPr>
          <p:nvPr/>
        </p:nvSpPr>
        <p:spPr bwMode="auto">
          <a:xfrm>
            <a:off x="508782" y="3943305"/>
            <a:ext cx="4063218" cy="72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t"/>
          <a:lstStyle/>
          <a:p>
            <a:pPr>
              <a:spcAft>
                <a:spcPts val="600"/>
              </a:spcAft>
            </a:pP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These participants included U.K. and U.S. residents: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United Kingdom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206 adults, age 16 and above.</a:t>
            </a:r>
          </a:p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b="1" dirty="0">
                <a:latin typeface="Calibri" panose="020F0502020204030204" pitchFamily="34" charset="0"/>
                <a:cs typeface="Calibri" panose="020F0502020204030204" pitchFamily="34" charset="0"/>
              </a:rPr>
              <a:t>United States</a:t>
            </a:r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: 601 adults, age 16 and above.</a:t>
            </a:r>
          </a:p>
        </p:txBody>
      </p:sp>
    </p:spTree>
    <p:extLst>
      <p:ext uri="{BB962C8B-B14F-4D97-AF65-F5344CB8AC3E}">
        <p14:creationId xmlns:p14="http://schemas.microsoft.com/office/powerpoint/2010/main" val="3848739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mage of media such as film, music video, and video stacked in front of an arrow pointing upward.">
            <a:extLst>
              <a:ext uri="{FF2B5EF4-FFF2-40B4-BE49-F238E27FC236}">
                <a16:creationId xmlns:a16="http://schemas.microsoft.com/office/drawing/2014/main" id="{A75AB3AA-D91D-452D-AAD8-1E7978DC02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1" y="133683"/>
            <a:ext cx="8869690" cy="498124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B0B051D4-8FF5-C94C-A429-87C1CEED7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1442513"/>
            <a:ext cx="3653089" cy="1348813"/>
          </a:xfrm>
        </p:spPr>
        <p:txBody>
          <a:bodyPr/>
          <a:lstStyle/>
          <a:p>
            <a:pPr>
              <a:lnSpc>
                <a:spcPct val="91000"/>
              </a:lnSpc>
            </a:pPr>
            <a:r>
              <a:rPr lang="en-US" sz="4400">
                <a:solidFill>
                  <a:prstClr val="black"/>
                </a:solidFill>
                <a:latin typeface="Century Gothic" panose="020B0502020202020204" pitchFamily="34" charset="0"/>
              </a:rPr>
              <a:t>Visual media </a:t>
            </a:r>
            <a:br>
              <a:rPr lang="en-US" sz="4400">
                <a:solidFill>
                  <a:prstClr val="black"/>
                </a:solidFill>
                <a:latin typeface="Century Gothic" panose="020B0502020202020204" pitchFamily="34" charset="0"/>
              </a:rPr>
            </a:br>
            <a:r>
              <a:rPr lang="en-US" sz="4400">
                <a:solidFill>
                  <a:prstClr val="black"/>
                </a:solidFill>
                <a:latin typeface="Century Gothic" panose="020B0502020202020204" pitchFamily="34" charset="0"/>
              </a:rPr>
              <a:t>for all.</a:t>
            </a:r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704047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5659350-1F09-41B7-8AC9-A376BC94B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17514"/>
            <a:ext cx="7357795" cy="692324"/>
          </a:xfrm>
        </p:spPr>
        <p:txBody>
          <a:bodyPr/>
          <a:lstStyle/>
          <a:p>
            <a:r>
              <a:rPr lang="en-US"/>
              <a:t>Despite having a disability, people are actively seeking out visual forms of content.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2E8500C-FD2F-4A8E-9089-3001E0C90371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5" y="1161574"/>
            <a:ext cx="6706037" cy="590795"/>
          </a:xfrm>
        </p:spPr>
        <p:txBody>
          <a:bodyPr/>
          <a:lstStyle/>
          <a:p>
            <a:r>
              <a:rPr lang="en-US" dirty="0"/>
              <a:t>The following percentages of survey participants view visual content weekly or more often.</a:t>
            </a:r>
          </a:p>
          <a:p>
            <a:r>
              <a:rPr lang="en-US" b="0" dirty="0"/>
              <a:t>Includes people with visual, hearing, speech and cognitive disabilities.</a:t>
            </a:r>
          </a:p>
        </p:txBody>
      </p:sp>
      <p:pic>
        <p:nvPicPr>
          <p:cNvPr id="23" name="Picture 22" descr="World map with United States and United Kingdom highlighted in yellow.">
            <a:extLst>
              <a:ext uri="{FF2B5EF4-FFF2-40B4-BE49-F238E27FC236}">
                <a16:creationId xmlns:a16="http://schemas.microsoft.com/office/drawing/2014/main" id="{65F29C60-8066-D417-52AA-06A5B029FB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212" y="1854432"/>
            <a:ext cx="5308600" cy="3073400"/>
          </a:xfrm>
          <a:prstGeom prst="rect">
            <a:avLst/>
          </a:prstGeom>
        </p:spPr>
      </p:pic>
      <p:pic>
        <p:nvPicPr>
          <p:cNvPr id="19" name="Picture 18" descr="United States flag">
            <a:extLst>
              <a:ext uri="{FF2B5EF4-FFF2-40B4-BE49-F238E27FC236}">
                <a16:creationId xmlns:a16="http://schemas.microsoft.com/office/drawing/2014/main" id="{2B7B96E2-B70F-E343-99BB-403F0B50B0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483" y="2681592"/>
            <a:ext cx="469900" cy="279400"/>
          </a:xfrm>
          <a:prstGeom prst="rect">
            <a:avLst/>
          </a:prstGeom>
        </p:spPr>
      </p:pic>
      <p:cxnSp>
        <p:nvCxnSpPr>
          <p:cNvPr id="6416" name="Straight Connector 6415">
            <a:extLst>
              <a:ext uri="{FF2B5EF4-FFF2-40B4-BE49-F238E27FC236}">
                <a16:creationId xmlns:a16="http://schemas.microsoft.com/office/drawing/2014/main" id="{399D6A1C-8137-4F75-9170-7056B55BA1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672483" y="3035005"/>
            <a:ext cx="2037446" cy="0"/>
          </a:xfrm>
          <a:prstGeom prst="line">
            <a:avLst/>
          </a:prstGeom>
          <a:ln w="12700">
            <a:solidFill>
              <a:schemeClr val="tx1"/>
            </a:solidFill>
            <a:prstDash val="solid"/>
            <a:headEnd type="diamon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6" name="Content Placeholder 7">
            <a:extLst>
              <a:ext uri="{FF2B5EF4-FFF2-40B4-BE49-F238E27FC236}">
                <a16:creationId xmlns:a16="http://schemas.microsoft.com/office/drawing/2014/main" id="{5F2EB3B7-AC6C-486F-AC71-F9A2374B36C2}"/>
              </a:ext>
            </a:extLst>
          </p:cNvPr>
          <p:cNvSpPr txBox="1">
            <a:spLocks/>
          </p:cNvSpPr>
          <p:nvPr/>
        </p:nvSpPr>
        <p:spPr>
          <a:xfrm>
            <a:off x="679490" y="3138502"/>
            <a:ext cx="1627312" cy="5907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sz="1200" b="1" i="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sz="1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85750" indent="-1143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57200" indent="-1143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 sz="1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28650" indent="-1143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en-US" sz="1400" b="0"/>
              <a:t>United States: </a:t>
            </a:r>
            <a:r>
              <a:rPr lang="en-US" sz="1400"/>
              <a:t>98%</a:t>
            </a:r>
            <a:endParaRPr lang="en-US" sz="1400" b="0"/>
          </a:p>
        </p:txBody>
      </p:sp>
      <p:pic>
        <p:nvPicPr>
          <p:cNvPr id="4" name="Picture 3" descr="United Kingdom flag">
            <a:extLst>
              <a:ext uri="{FF2B5EF4-FFF2-40B4-BE49-F238E27FC236}">
                <a16:creationId xmlns:a16="http://schemas.microsoft.com/office/drawing/2014/main" id="{235CF6A4-3B61-658D-93A7-7208A28E2C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8782" y="2375334"/>
            <a:ext cx="469900" cy="279400"/>
          </a:xfrm>
          <a:prstGeom prst="rect">
            <a:avLst/>
          </a:prstGeom>
        </p:spPr>
      </p:pic>
      <p:cxnSp>
        <p:nvCxnSpPr>
          <p:cNvPr id="305" name="Straight Connector 304">
            <a:extLst>
              <a:ext uri="{FF2B5EF4-FFF2-40B4-BE49-F238E27FC236}">
                <a16:creationId xmlns:a16="http://schemas.microsoft.com/office/drawing/2014/main" id="{D4072962-417F-49B8-9714-57A2CF02FA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 flipV="1">
            <a:off x="4338659" y="2725441"/>
            <a:ext cx="4132857" cy="20251"/>
          </a:xfrm>
          <a:prstGeom prst="line">
            <a:avLst/>
          </a:prstGeom>
          <a:ln w="12700">
            <a:solidFill>
              <a:schemeClr val="tx1"/>
            </a:solidFill>
            <a:prstDash val="solid"/>
            <a:tailEnd type="diamon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7" name="Content Placeholder 7">
            <a:extLst>
              <a:ext uri="{FF2B5EF4-FFF2-40B4-BE49-F238E27FC236}">
                <a16:creationId xmlns:a16="http://schemas.microsoft.com/office/drawing/2014/main" id="{24366441-E9EC-4CA3-8245-0417169F7F99}"/>
              </a:ext>
            </a:extLst>
          </p:cNvPr>
          <p:cNvSpPr txBox="1">
            <a:spLocks/>
          </p:cNvSpPr>
          <p:nvPr/>
        </p:nvSpPr>
        <p:spPr>
          <a:xfrm>
            <a:off x="6837200" y="2852431"/>
            <a:ext cx="1631482" cy="5907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sz="1200" b="1" i="0" kern="1200" cap="none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None/>
              <a:defRPr sz="1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285750" indent="-1143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/>
              <a:buChar char="•"/>
              <a:defRPr sz="1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457200" indent="-1143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tabLst>
                <a:tab pos="285750" algn="l"/>
              </a:tabLst>
              <a:defRPr sz="1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628650" indent="-1143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sz="1200" b="0" i="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90000"/>
              </a:lnSpc>
              <a:spcAft>
                <a:spcPts val="0"/>
              </a:spcAft>
            </a:pPr>
            <a:r>
              <a:rPr lang="en-US" sz="1400" b="0"/>
              <a:t>United Kingdom: </a:t>
            </a:r>
            <a:r>
              <a:rPr lang="en-US" sz="1400"/>
              <a:t>98%</a:t>
            </a:r>
            <a:endParaRPr lang="en-US" sz="1400" b="0"/>
          </a:p>
        </p:txBody>
      </p:sp>
      <p:sp>
        <p:nvSpPr>
          <p:cNvPr id="374" name="Footer Placeholder 2">
            <a:extLst>
              <a:ext uri="{FF2B5EF4-FFF2-40B4-BE49-F238E27FC236}">
                <a16:creationId xmlns:a16="http://schemas.microsoft.com/office/drawing/2014/main" id="{453FE444-5A90-427B-AFDF-0DD337B79399}"/>
              </a:ext>
            </a:extLst>
          </p:cNvPr>
          <p:cNvSpPr txBox="1">
            <a:spLocks/>
          </p:cNvSpPr>
          <p:nvPr/>
        </p:nvSpPr>
        <p:spPr>
          <a:xfrm>
            <a:off x="2093976" y="4736592"/>
            <a:ext cx="5913592" cy="243684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U.S. number of participants = 601, U.K. number of participants = 206.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How often do you view, read, or listen to the following?  </a:t>
            </a:r>
          </a:p>
        </p:txBody>
      </p:sp>
    </p:spTree>
    <p:extLst>
      <p:ext uri="{BB962C8B-B14F-4D97-AF65-F5344CB8AC3E}">
        <p14:creationId xmlns:p14="http://schemas.microsoft.com/office/powerpoint/2010/main" val="3593252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A323E-EDC4-4168-A351-114ED41567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775" y="417596"/>
            <a:ext cx="8505825" cy="555625"/>
          </a:xfrm>
        </p:spPr>
        <p:txBody>
          <a:bodyPr/>
          <a:lstStyle/>
          <a:p>
            <a:r>
              <a:rPr lang="en-US"/>
              <a:t>In fact, even those with visual disabilities view a lot of visual content.</a:t>
            </a:r>
            <a:br>
              <a:rPr lang="en-US"/>
            </a:br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FF73E17-5945-446E-910B-7422EA0AD63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485775" y="901949"/>
            <a:ext cx="8143875" cy="499052"/>
          </a:xfrm>
        </p:spPr>
        <p:txBody>
          <a:bodyPr/>
          <a:lstStyle/>
          <a:p>
            <a:r>
              <a:rPr lang="en-US" dirty="0"/>
              <a:t>The following percentages of survey participants view visual content weekly or more often.</a:t>
            </a:r>
          </a:p>
          <a:p>
            <a:r>
              <a:rPr lang="en-US" b="0" dirty="0"/>
              <a:t>Only includes people with </a:t>
            </a:r>
            <a:r>
              <a:rPr lang="en-US" b="0" u="sng" dirty="0"/>
              <a:t>visual</a:t>
            </a:r>
            <a:r>
              <a:rPr lang="en-US" b="0" dirty="0"/>
              <a:t> disabilities.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5F669B7-4200-467C-BBA7-1F370AD78686}"/>
              </a:ext>
            </a:extLst>
          </p:cNvPr>
          <p:cNvSpPr txBox="1"/>
          <p:nvPr/>
        </p:nvSpPr>
        <p:spPr>
          <a:xfrm>
            <a:off x="485775" y="1802866"/>
            <a:ext cx="846248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fontAlgn="b"/>
            <a:r>
              <a:rPr lang="en-US" sz="14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Non-visual</a:t>
            </a: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b="1" i="0" u="none" strike="noStrike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F4729D74-0F47-22AE-4E0F-761CBC92C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473423" y="1612900"/>
            <a:ext cx="0" cy="1226032"/>
          </a:xfrm>
          <a:prstGeom prst="line">
            <a:avLst/>
          </a:prstGeom>
          <a:ln w="15875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8704D960-CAF0-ECF4-3569-CDD4479419C7}"/>
              </a:ext>
            </a:extLst>
          </p:cNvPr>
          <p:cNvSpPr/>
          <p:nvPr/>
        </p:nvSpPr>
        <p:spPr>
          <a:xfrm>
            <a:off x="1473423" y="1786214"/>
            <a:ext cx="4973974" cy="331171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96%</a:t>
            </a:r>
            <a:endParaRPr lang="en-US" sz="2000" b="1">
              <a:solidFill>
                <a:schemeClr val="tx1">
                  <a:alpha val="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35E05A-FF37-4598-ACDF-BB1E78E638EF}"/>
              </a:ext>
            </a:extLst>
          </p:cNvPr>
          <p:cNvSpPr txBox="1"/>
          <p:nvPr/>
        </p:nvSpPr>
        <p:spPr>
          <a:xfrm>
            <a:off x="485775" y="2250828"/>
            <a:ext cx="846248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fontAlgn="b"/>
            <a:r>
              <a:rPr lang="en-US" sz="14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Visual</a:t>
            </a:r>
            <a:r>
              <a:rPr lang="en-US" sz="1400" b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1400" b="1" i="0" u="none" strike="noStrike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E4BABBC-8E12-12F7-5AFD-8A754D0BF4C7}"/>
              </a:ext>
            </a:extLst>
          </p:cNvPr>
          <p:cNvSpPr/>
          <p:nvPr/>
        </p:nvSpPr>
        <p:spPr>
          <a:xfrm>
            <a:off x="1473423" y="2169795"/>
            <a:ext cx="4351093" cy="353755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"/>
            <a:r>
              <a:rPr lang="en-US" sz="2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98%</a:t>
            </a:r>
            <a:endParaRPr lang="en-US" sz="2000" b="1">
              <a:solidFill>
                <a:schemeClr val="tx1">
                  <a:alpha val="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BEF5C15-7E40-4093-86B0-941E6492D1C4}"/>
              </a:ext>
            </a:extLst>
          </p:cNvPr>
          <p:cNvSpPr/>
          <p:nvPr/>
        </p:nvSpPr>
        <p:spPr>
          <a:xfrm>
            <a:off x="1583176" y="2585016"/>
            <a:ext cx="3546753" cy="253916"/>
          </a:xfrm>
          <a:prstGeom prst="rect">
            <a:avLst/>
          </a:prstGeom>
        </p:spPr>
        <p:txBody>
          <a:bodyPr wrap="square" lIns="0" rIns="0">
            <a:spAutoFit/>
          </a:bodyPr>
          <a:lstStyle/>
          <a:p>
            <a:r>
              <a:rPr lang="en-US" sz="1050" i="1">
                <a:latin typeface="Calibri" panose="020F0502020204030204" pitchFamily="34" charset="0"/>
                <a:cs typeface="Calibri" panose="020F0502020204030204" pitchFamily="34" charset="0"/>
              </a:rPr>
              <a:t>Especially Social Media, TV shows, and short video clips.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FF611AA-B41D-44A2-822A-67FADD83C1E3}"/>
              </a:ext>
            </a:extLst>
          </p:cNvPr>
          <p:cNvSpPr txBox="1"/>
          <p:nvPr/>
        </p:nvSpPr>
        <p:spPr>
          <a:xfrm>
            <a:off x="485775" y="3245236"/>
            <a:ext cx="2959100" cy="215444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l" fontAlgn="b"/>
            <a:r>
              <a:rPr lang="en-US" sz="1400" b="1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Visual content category break down: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9C9C4D-75E3-47C4-A02F-E8044AF173C3}"/>
              </a:ext>
            </a:extLst>
          </p:cNvPr>
          <p:cNvSpPr txBox="1"/>
          <p:nvPr/>
        </p:nvSpPr>
        <p:spPr>
          <a:xfrm>
            <a:off x="485775" y="3614551"/>
            <a:ext cx="2302151" cy="365612"/>
          </a:xfrm>
          <a:prstGeom prst="rect">
            <a:avLst/>
          </a:prstGeom>
          <a:solidFill>
            <a:schemeClr val="accent5"/>
          </a:solidFill>
        </p:spPr>
        <p:txBody>
          <a:bodyPr wrap="square" tIns="0" bIns="0" anchor="ctr">
            <a:noAutofit/>
          </a:bodyPr>
          <a:lstStyle/>
          <a:p>
            <a:pPr fontAlgn="b"/>
            <a:r>
              <a:rPr lang="en-US" sz="120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Social Media </a:t>
            </a:r>
            <a:r>
              <a:rPr lang="en-US" sz="1200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— 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89%</a:t>
            </a:r>
            <a:r>
              <a:rPr lang="en-US" sz="12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10AEAED-D252-4EEC-9E94-48A906FA4EAC}"/>
              </a:ext>
            </a:extLst>
          </p:cNvPr>
          <p:cNvSpPr txBox="1"/>
          <p:nvPr/>
        </p:nvSpPr>
        <p:spPr>
          <a:xfrm>
            <a:off x="3050423" y="3616531"/>
            <a:ext cx="2223210" cy="362269"/>
          </a:xfrm>
          <a:prstGeom prst="rect">
            <a:avLst/>
          </a:prstGeom>
          <a:solidFill>
            <a:schemeClr val="accent5"/>
          </a:solidFill>
        </p:spPr>
        <p:txBody>
          <a:bodyPr wrap="square" tIns="0" bIns="0" anchor="ctr">
            <a:noAutofit/>
          </a:bodyPr>
          <a:lstStyle/>
          <a:p>
            <a:pPr fontAlgn="ctr"/>
            <a:r>
              <a:rPr lang="en-US" sz="120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TV 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Shows </a:t>
            </a:r>
            <a:r>
              <a:rPr lang="en-US" sz="1200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— 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86%</a:t>
            </a:r>
            <a:r>
              <a:rPr lang="en-US" sz="12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6AE9B88-F57F-44EC-A4A6-A87AEF955E46}"/>
              </a:ext>
            </a:extLst>
          </p:cNvPr>
          <p:cNvSpPr txBox="1"/>
          <p:nvPr/>
        </p:nvSpPr>
        <p:spPr>
          <a:xfrm>
            <a:off x="5607823" y="3614551"/>
            <a:ext cx="2117956" cy="365612"/>
          </a:xfrm>
          <a:prstGeom prst="rect">
            <a:avLst/>
          </a:prstGeom>
          <a:solidFill>
            <a:schemeClr val="accent5"/>
          </a:solidFill>
        </p:spPr>
        <p:txBody>
          <a:bodyPr wrap="square" tIns="0" bIns="0" anchor="ctr">
            <a:noAutofit/>
          </a:bodyPr>
          <a:lstStyle/>
          <a:p>
            <a:pPr fontAlgn="b"/>
            <a:r>
              <a:rPr lang="en-US" sz="1200" i="0" u="none" strike="noStrike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Short Video </a:t>
            </a:r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Clips </a:t>
            </a:r>
            <a:r>
              <a:rPr lang="en-US" sz="1200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— 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82%</a:t>
            </a:r>
            <a:r>
              <a:rPr lang="en-US" sz="12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90102F1-C60C-47F4-A097-8891DE88FAE0}"/>
              </a:ext>
            </a:extLst>
          </p:cNvPr>
          <p:cNvSpPr txBox="1"/>
          <p:nvPr/>
        </p:nvSpPr>
        <p:spPr>
          <a:xfrm>
            <a:off x="485775" y="4051199"/>
            <a:ext cx="1939024" cy="365612"/>
          </a:xfrm>
          <a:prstGeom prst="rect">
            <a:avLst/>
          </a:prstGeom>
          <a:solidFill>
            <a:schemeClr val="accent5"/>
          </a:solidFill>
        </p:spPr>
        <p:txBody>
          <a:bodyPr wrap="square" tIns="0" bIns="0" anchor="ctr">
            <a:noAutofit/>
          </a:bodyPr>
          <a:lstStyle/>
          <a:p>
            <a:pPr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Movies </a:t>
            </a:r>
            <a:r>
              <a:rPr lang="en-US" sz="1200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— 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75%</a:t>
            </a:r>
            <a:r>
              <a:rPr lang="en-US" sz="12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9DAB1CF-81AB-4EF2-B6F4-C1CE64715B0B}"/>
              </a:ext>
            </a:extLst>
          </p:cNvPr>
          <p:cNvSpPr txBox="1"/>
          <p:nvPr/>
        </p:nvSpPr>
        <p:spPr>
          <a:xfrm>
            <a:off x="3050423" y="4044691"/>
            <a:ext cx="1917974" cy="365612"/>
          </a:xfrm>
          <a:prstGeom prst="rect">
            <a:avLst/>
          </a:prstGeom>
          <a:solidFill>
            <a:schemeClr val="accent5"/>
          </a:solidFill>
        </p:spPr>
        <p:txBody>
          <a:bodyPr wrap="square" tIns="0" bIns="0" anchor="ctr">
            <a:noAutofit/>
          </a:bodyPr>
          <a:lstStyle/>
          <a:p>
            <a:pPr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Music Videos </a:t>
            </a:r>
            <a:r>
              <a:rPr lang="en-US" sz="1200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— 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74%</a:t>
            </a:r>
            <a:r>
              <a:rPr lang="en-US" sz="12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41C84B5-C352-44CD-994F-9C641A6659D5}"/>
              </a:ext>
            </a:extLst>
          </p:cNvPr>
          <p:cNvSpPr txBox="1"/>
          <p:nvPr/>
        </p:nvSpPr>
        <p:spPr>
          <a:xfrm>
            <a:off x="5602372" y="4044233"/>
            <a:ext cx="1760093" cy="365612"/>
          </a:xfrm>
          <a:prstGeom prst="rect">
            <a:avLst/>
          </a:prstGeom>
          <a:solidFill>
            <a:schemeClr val="accent5"/>
          </a:solidFill>
        </p:spPr>
        <p:txBody>
          <a:bodyPr wrap="square" tIns="0" bIns="0" anchor="ctr">
            <a:noAutofit/>
          </a:bodyPr>
          <a:lstStyle/>
          <a:p>
            <a:pPr fontAlgn="b"/>
            <a:r>
              <a:rPr lang="en-US" sz="1200">
                <a:latin typeface="Calibri" panose="020F0502020204030204" pitchFamily="34" charset="0"/>
                <a:cs typeface="Calibri" panose="020F0502020204030204" pitchFamily="34" charset="0"/>
              </a:rPr>
              <a:t>Photographs </a:t>
            </a:r>
            <a:r>
              <a:rPr lang="en-US" sz="1200">
                <a:solidFill>
                  <a:srgbClr val="222222"/>
                </a:solidFill>
                <a:latin typeface="Calibri" panose="020F0502020204030204" pitchFamily="34" charset="0"/>
                <a:ea typeface="Source Sans Pro"/>
              </a:rPr>
              <a:t>— </a:t>
            </a:r>
            <a:r>
              <a:rPr lang="en-US" sz="1200" b="1">
                <a:latin typeface="Calibri" panose="020F0502020204030204" pitchFamily="34" charset="0"/>
                <a:cs typeface="Calibri" panose="020F0502020204030204" pitchFamily="34" charset="0"/>
              </a:rPr>
              <a:t>68%</a:t>
            </a:r>
            <a:r>
              <a:rPr lang="en-US" sz="1200" b="1">
                <a:solidFill>
                  <a:schemeClr val="accent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21" name="Footer Placeholder 2">
            <a:extLst>
              <a:ext uri="{FF2B5EF4-FFF2-40B4-BE49-F238E27FC236}">
                <a16:creationId xmlns:a16="http://schemas.microsoft.com/office/drawing/2014/main" id="{17CCD00E-ED80-4625-BCE1-0C8CAE3FCB67}"/>
              </a:ext>
            </a:extLst>
          </p:cNvPr>
          <p:cNvSpPr txBox="1">
            <a:spLocks/>
          </p:cNvSpPr>
          <p:nvPr/>
        </p:nvSpPr>
        <p:spPr>
          <a:xfrm>
            <a:off x="2096933" y="4737100"/>
            <a:ext cx="5913592" cy="243684"/>
          </a:xfrm>
          <a:prstGeom prst="rect">
            <a:avLst/>
          </a:prstGeom>
        </p:spPr>
        <p:txBody>
          <a:bodyPr vert="horz" lIns="0" tIns="0" rIns="0" bIns="0" rtlCol="0" anchor="b"/>
          <a:lstStyle>
            <a:defPPr>
              <a:defRPr lang="en-US"/>
            </a:defPPr>
            <a:lvl1pPr marL="0" algn="l" defTabSz="457200" rtl="0" eaLnBrk="1" latinLnBrk="0" hangingPunct="1">
              <a:defRPr lang="en-US" sz="500" b="0" i="0" kern="1200" cap="none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People with visual disabilities, U.S. &amp; U.K. number of participants = 480.</a:t>
            </a:r>
          </a:p>
          <a:p>
            <a:r>
              <a:rPr lang="en-US" sz="600">
                <a:solidFill>
                  <a:schemeClr val="tx1">
                    <a:lumMod val="65000"/>
                    <a:lumOff val="35000"/>
                  </a:schemeClr>
                </a:solidFill>
              </a:rPr>
              <a:t>Question: How often do you view, read, or listen to the following? </a:t>
            </a:r>
          </a:p>
        </p:txBody>
      </p:sp>
    </p:spTree>
    <p:extLst>
      <p:ext uri="{BB962C8B-B14F-4D97-AF65-F5344CB8AC3E}">
        <p14:creationId xmlns:p14="http://schemas.microsoft.com/office/powerpoint/2010/main" val="1425524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 of social media posts that pose a challenge.">
            <a:extLst>
              <a:ext uri="{FF2B5EF4-FFF2-40B4-BE49-F238E27FC236}">
                <a16:creationId xmlns:a16="http://schemas.microsoft.com/office/drawing/2014/main" id="{33F5037D-D309-48AB-85DB-DB0152A268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416" y="12565"/>
            <a:ext cx="9128779" cy="51267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71F999B-941C-8C4A-BAAC-0912F5516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064" y="939091"/>
            <a:ext cx="4179094" cy="2347035"/>
          </a:xfrm>
        </p:spPr>
        <p:txBody>
          <a:bodyPr vert="horz" lIns="0" tIns="0" rIns="0" bIns="0" rtlCol="0" anchor="t">
            <a:noAutofit/>
          </a:bodyPr>
          <a:lstStyle/>
          <a:p>
            <a:pPr>
              <a:lnSpc>
                <a:spcPct val="91000"/>
              </a:lnSpc>
            </a:pPr>
            <a:r>
              <a:rPr lang="en-US" sz="4400">
                <a:solidFill>
                  <a:prstClr val="black"/>
                </a:solidFill>
                <a:latin typeface="Century Gothic" panose="020B0502020202020204" pitchFamily="34" charset="0"/>
              </a:rPr>
              <a:t>Social Media platforms are a challenge</a:t>
            </a:r>
            <a:br>
              <a:rPr lang="en-US" sz="4400">
                <a:solidFill>
                  <a:prstClr val="black"/>
                </a:solidFill>
                <a:latin typeface="Century Gothic" panose="020B0502020202020204" pitchFamily="34" charset="0"/>
              </a:rPr>
            </a:br>
            <a:endParaRPr lang="en-US" sz="440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25877"/>
      </p:ext>
    </p:extLst>
  </p:cSld>
  <p:clrMapOvr>
    <a:masterClrMapping/>
  </p:clrMapOvr>
</p:sld>
</file>

<file path=ppt/theme/theme1.xml><?xml version="1.0" encoding="utf-8"?>
<a:theme xmlns:a="http://schemas.openxmlformats.org/drawingml/2006/main" name="Magna Template">
  <a:themeElements>
    <a:clrScheme name="Custom 29">
      <a:dk1>
        <a:sysClr val="windowText" lastClr="000000"/>
      </a:dk1>
      <a:lt1>
        <a:sysClr val="window" lastClr="FFFFFF"/>
      </a:lt1>
      <a:dk2>
        <a:srgbClr val="031D47"/>
      </a:dk2>
      <a:lt2>
        <a:srgbClr val="BABABA"/>
      </a:lt2>
      <a:accent1>
        <a:srgbClr val="3BC1B5"/>
      </a:accent1>
      <a:accent2>
        <a:srgbClr val="1A2C50"/>
      </a:accent2>
      <a:accent3>
        <a:srgbClr val="734560"/>
      </a:accent3>
      <a:accent4>
        <a:srgbClr val="F36383"/>
      </a:accent4>
      <a:accent5>
        <a:srgbClr val="F3BC51"/>
      </a:accent5>
      <a:accent6>
        <a:srgbClr val="010402"/>
      </a:accent6>
      <a:hlink>
        <a:srgbClr val="031D47"/>
      </a:hlink>
      <a:folHlink>
        <a:srgbClr val="BABABA"/>
      </a:folHlink>
    </a:clrScheme>
    <a:fontScheme name="Custom 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200" dirty="0">
            <a:solidFill>
              <a:schemeClr val="tx1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00594FE7984942A01CF99061E0B2E0" ma:contentTypeVersion="13" ma:contentTypeDescription="Create a new document." ma:contentTypeScope="" ma:versionID="577fbac438f6ebf28e080a30d59b7aee">
  <xsd:schema xmlns:xsd="http://www.w3.org/2001/XMLSchema" xmlns:xs="http://www.w3.org/2001/XMLSchema" xmlns:p="http://schemas.microsoft.com/office/2006/metadata/properties" xmlns:ns2="f580ee00-ce11-40be-afa6-368b1d6347a6" xmlns:ns3="d3005fb2-05d0-4e65-9a49-d7a687666b82" targetNamespace="http://schemas.microsoft.com/office/2006/metadata/properties" ma:root="true" ma:fieldsID="f504adb3b11406e447034975ad7c23d9" ns2:_="" ns3:_="">
    <xsd:import namespace="f580ee00-ce11-40be-afa6-368b1d6347a6"/>
    <xsd:import namespace="d3005fb2-05d0-4e65-9a49-d7a687666b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0ee00-ce11-40be-afa6-368b1d6347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005fb2-05d0-4e65-9a49-d7a687666b8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F052353-5F66-4608-B8BD-10487D17546E}">
  <ds:schemaRefs>
    <ds:schemaRef ds:uri="d3005fb2-05d0-4e65-9a49-d7a687666b82"/>
    <ds:schemaRef ds:uri="f580ee00-ce11-40be-afa6-368b1d6347a6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1DF425-7F4F-4F71-A640-5C1CF6FA533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C1CFC3A-B75D-40F8-9449-447FB9BD4CF8}">
  <ds:schemaRefs>
    <ds:schemaRef ds:uri="d3005fb2-05d0-4e65-9a49-d7a687666b82"/>
    <ds:schemaRef ds:uri="f580ee00-ce11-40be-afa6-368b1d6347a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Magna Template.potx</Template>
  <TotalTime>0</TotalTime>
  <Words>2479</Words>
  <Application>Microsoft Office PowerPoint</Application>
  <PresentationFormat>On-screen Show (16:9)</PresentationFormat>
  <Paragraphs>327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Century Gothic</vt:lpstr>
      <vt:lpstr>Weissenhof Grotesk</vt:lpstr>
      <vt:lpstr>Magna Template</vt:lpstr>
      <vt:lpstr>Digital Inclusion</vt:lpstr>
      <vt:lpstr>15% of the world has a disability.</vt:lpstr>
      <vt:lpstr>People with disabilities are regularly consuming all forms of content.</vt:lpstr>
      <vt:lpstr>But can they actually access this content?</vt:lpstr>
      <vt:lpstr>Methodology.</vt:lpstr>
      <vt:lpstr>Visual media  for all.</vt:lpstr>
      <vt:lpstr>Despite having a disability, people are actively seeking out visual forms of content.</vt:lpstr>
      <vt:lpstr>In fact, even those with visual disabilities view a lot of visual content. </vt:lpstr>
      <vt:lpstr>Social Media platforms are a challenge </vt:lpstr>
      <vt:lpstr>Social Media platforms are comparatively the most difficult to use.</vt:lpstr>
      <vt:lpstr>No matter the type of disability, people struggle with social media.</vt:lpstr>
      <vt:lpstr>Social media platforms simply lack accessibility. </vt:lpstr>
      <vt:lpstr>Assistive tools, a flawed necessity</vt:lpstr>
      <vt:lpstr>Over half use some type of assistive tool to consume media.</vt:lpstr>
      <vt:lpstr>The need for assistive tools isn’t restricted to a certain disability. </vt:lpstr>
      <vt:lpstr>People have problems consuming content even with an assistive tool.</vt:lpstr>
      <vt:lpstr>Basic challenges with assistive tools affect basic functioning. </vt:lpstr>
      <vt:lpstr>And many don’t even have access to assistive tools.  </vt:lpstr>
      <vt:lpstr>Why is accessible communication important for brands? </vt:lpstr>
      <vt:lpstr>Brands are doing a good job, but expectations might be low.</vt:lpstr>
      <vt:lpstr>In the minds of consumers, standards for brand accessibility are low to begin with.</vt:lpstr>
      <vt:lpstr>Younger folks expect more from brands.</vt:lpstr>
      <vt:lpstr>Lack of brand accessibility leads to feelings of frustration.</vt:lpstr>
      <vt:lpstr>Inaccessible communications can have serious repercussions for brands.</vt:lpstr>
      <vt:lpstr>When brands are accessible, they reap a host of benefits. </vt:lpstr>
      <vt:lpstr>…and spark positive emotions. </vt:lpstr>
      <vt:lpstr>To connect with people, brands need to put in the work to make communications accessible.</vt:lpstr>
      <vt:lpstr>Implications:</vt:lpstr>
      <vt:lpstr>Thank You.</vt:lpstr>
    </vt:vector>
  </TitlesOfParts>
  <Company>Blow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Lionel Alphonse</dc:creator>
  <cp:lastModifiedBy>Crutchley, Claire (LDN-CUR)</cp:lastModifiedBy>
  <cp:revision>2</cp:revision>
  <cp:lastPrinted>2021-03-17T15:31:18Z</cp:lastPrinted>
  <dcterms:created xsi:type="dcterms:W3CDTF">2016-06-10T01:01:09Z</dcterms:created>
  <dcterms:modified xsi:type="dcterms:W3CDTF">2022-05-20T12:14:30Z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0x010100DA00594FE7984942A01CF99061E0B2E0</vt:lpwstr>
  </property>
</Properties>
</file>